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67" d="100"/>
          <a:sy n="67" d="100"/>
        </p:scale>
        <p:origin x="-56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F4E3-AD9C-C146-A19F-44ACAF958680}" type="slidenum">
              <a:rPr lang="en-US" smtClean="0"/>
              <a:pPr/>
              <a:t>‹#›</a:t>
            </a:fld>
            <a:endParaRPr lang="en-US"/>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en-US" smtClean="0"/>
              <a:t>Click to edit Master title style</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F4E3-AD9C-C146-A19F-44ACAF958680}" type="slidenum">
              <a:rPr lang="en-US" smtClean="0"/>
              <a:pPr/>
              <a:t>‹#›</a:t>
            </a:fld>
            <a:endParaRPr lang="en-US"/>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F4E3-AD9C-C146-A19F-44ACAF958680}" type="slidenum">
              <a:rPr lang="en-US" smtClean="0"/>
              <a:pPr/>
              <a:t>‹#›</a:t>
            </a:fld>
            <a:endParaRPr lang="en-US"/>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7556499" y="6356350"/>
            <a:ext cx="1148229" cy="365125"/>
          </a:xfrm>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F4E3-AD9C-C146-A19F-44ACAF958680}" type="slidenum">
              <a:rPr lang="en-US" smtClean="0"/>
              <a:pPr/>
              <a:t>‹#›</a:t>
            </a:fld>
            <a:endParaRPr lang="en-US"/>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F4E3-AD9C-C146-A19F-44ACAF958680}" type="slidenum">
              <a:rPr lang="en-US" smtClean="0"/>
              <a:pPr/>
              <a:t>‹#›</a:t>
            </a:fld>
            <a:endParaRPr lang="en-US"/>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en-US" smtClean="0"/>
              <a:t>Click to edit Master title style</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en-US"/>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F1F4E3-AD9C-C146-A19F-44ACAF958680}" type="slidenum">
              <a:rPr lang="en-US" smtClean="0"/>
              <a:pPr/>
              <a:t>‹#›</a:t>
            </a:fld>
            <a:endParaRPr lang="en-US"/>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F4E3-AD9C-C146-A19F-44ACAF958680}" type="slidenum">
              <a:rPr lang="en-US" smtClean="0"/>
              <a:pPr/>
              <a:t>‹#›</a:t>
            </a:fld>
            <a:endParaRPr lang="en-US"/>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F1F4E3-AD9C-C146-A19F-44ACAF9586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F1F4E3-AD9C-C146-A19F-44ACAF958680}" type="slidenum">
              <a:rPr lang="en-US" smtClean="0"/>
              <a:pPr/>
              <a:t>‹#›</a:t>
            </a:fld>
            <a:endParaRPr lang="en-US"/>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F1F4E3-AD9C-C146-A19F-44ACAF9586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en-US" smtClean="0"/>
              <a:t>Click to edit Master title style</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3B8DE6-5837-A64E-8431-79B758BDD5A6}"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F1F4E3-AD9C-C146-A19F-44ACAF9586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3B8DE6-5837-A64E-8431-79B758BDD5A6}" type="datetimeFigureOut">
              <a:rPr lang="en-US" smtClean="0"/>
              <a:pPr/>
              <a:t>11/14/2016</a:t>
            </a:fld>
            <a:endParaRPr lang="en-US"/>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09F1F4E3-AD9C-C146-A19F-44ACAF9586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3499" y="2061364"/>
            <a:ext cx="4910328" cy="2130552"/>
          </a:xfrm>
        </p:spPr>
        <p:txBody>
          <a:bodyPr/>
          <a:lstStyle/>
          <a:p>
            <a:r>
              <a:rPr lang="en-US" dirty="0" smtClean="0"/>
              <a:t>Walt Whitman</a:t>
            </a:r>
            <a:endParaRPr lang="en-US" dirty="0"/>
          </a:p>
        </p:txBody>
      </p:sp>
      <p:sp>
        <p:nvSpPr>
          <p:cNvPr id="3" name="Subtitle 2"/>
          <p:cNvSpPr>
            <a:spLocks noGrp="1"/>
          </p:cNvSpPr>
          <p:nvPr>
            <p:ph type="subTitle" idx="1"/>
          </p:nvPr>
        </p:nvSpPr>
        <p:spPr>
          <a:xfrm>
            <a:off x="4213880" y="4154872"/>
            <a:ext cx="4910328" cy="886968"/>
          </a:xfrm>
        </p:spPr>
        <p:txBody>
          <a:bodyPr/>
          <a:lstStyle/>
          <a:p>
            <a:r>
              <a:rPr lang="en-US" dirty="0" smtClean="0"/>
              <a:t>One of the Fireside Poets</a:t>
            </a:r>
            <a:endParaRPr lang="en-US" dirty="0"/>
          </a:p>
        </p:txBody>
      </p:sp>
      <p:pic>
        <p:nvPicPr>
          <p:cNvPr id="4" name="Picture 3" descr="DownloadedFile-1.jpeg"/>
          <p:cNvPicPr>
            <a:picLocks noChangeAspect="1"/>
          </p:cNvPicPr>
          <p:nvPr/>
        </p:nvPicPr>
        <p:blipFill>
          <a:blip r:embed="rId2"/>
          <a:stretch>
            <a:fillRect/>
          </a:stretch>
        </p:blipFill>
        <p:spPr>
          <a:xfrm>
            <a:off x="6324600" y="-14732"/>
            <a:ext cx="2819400" cy="348935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Romantic journalist, </a:t>
            </a:r>
            <a:br>
              <a:rPr lang="en-US" dirty="0" smtClean="0"/>
            </a:br>
            <a:r>
              <a:rPr lang="en-US" dirty="0" smtClean="0"/>
              <a:t>editor and poet</a:t>
            </a:r>
            <a:endParaRPr lang="en-US" dirty="0"/>
          </a:p>
        </p:txBody>
      </p:sp>
      <p:sp>
        <p:nvSpPr>
          <p:cNvPr id="3" name="Content Placeholder 2"/>
          <p:cNvSpPr>
            <a:spLocks noGrp="1"/>
          </p:cNvSpPr>
          <p:nvPr>
            <p:ph idx="1"/>
          </p:nvPr>
        </p:nvSpPr>
        <p:spPr>
          <a:xfrm>
            <a:off x="457200" y="1752600"/>
            <a:ext cx="8229600" cy="4953000"/>
          </a:xfrm>
        </p:spPr>
        <p:txBody>
          <a:bodyPr>
            <a:normAutofit fontScale="92500" lnSpcReduction="10000"/>
          </a:bodyPr>
          <a:lstStyle/>
          <a:p>
            <a:r>
              <a:rPr lang="en-US" dirty="0" smtClean="0"/>
              <a:t>1819-1892</a:t>
            </a:r>
          </a:p>
          <a:p>
            <a:r>
              <a:rPr lang="en-US" dirty="0" smtClean="0"/>
              <a:t>Celebrates the spirit of the individual</a:t>
            </a:r>
          </a:p>
          <a:p>
            <a:r>
              <a:rPr lang="en-US" dirty="0" smtClean="0"/>
              <a:t>A non-conformist = evidence: free verse</a:t>
            </a:r>
          </a:p>
          <a:p>
            <a:r>
              <a:rPr lang="en-US" dirty="0" smtClean="0"/>
              <a:t>A true patriot – often praises America in his works = evidence: “The United States themselves are essentially the greatest poem.”</a:t>
            </a:r>
          </a:p>
          <a:p>
            <a:r>
              <a:rPr lang="en-US" dirty="0" smtClean="0"/>
              <a:t>Reflects democracy/individuality = evidence: his writing touches on all aspects of daily, common life; the unique and the mundane, the beautiful and the ugly</a:t>
            </a:r>
          </a:p>
          <a:p>
            <a:r>
              <a:rPr lang="en-US" dirty="0" smtClean="0"/>
              <a:t>Reflects both rural and urban experiences (he had many life experiences from teacher to carpenter to nurse)</a:t>
            </a:r>
          </a:p>
          <a:p>
            <a:pPr>
              <a:buNone/>
            </a:pPr>
            <a:endParaRPr lang="en-US" dirty="0"/>
          </a:p>
        </p:txBody>
      </p:sp>
      <p:pic>
        <p:nvPicPr>
          <p:cNvPr id="4" name="Picture 3" descr="DownloadedFile-2.jpeg"/>
          <p:cNvPicPr>
            <a:picLocks noChangeAspect="1"/>
          </p:cNvPicPr>
          <p:nvPr/>
        </p:nvPicPr>
        <p:blipFill>
          <a:blip r:embed="rId2"/>
          <a:stretch>
            <a:fillRect/>
          </a:stretch>
        </p:blipFill>
        <p:spPr>
          <a:xfrm>
            <a:off x="6972637" y="762000"/>
            <a:ext cx="2171363" cy="2667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Leaves of Grass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Compilation of 400 poems – his life’s work</a:t>
            </a:r>
          </a:p>
          <a:p>
            <a:r>
              <a:rPr lang="en-US" dirty="0" smtClean="0"/>
              <a:t>Ahead of his time – poems not well received </a:t>
            </a:r>
          </a:p>
          <a:p>
            <a:r>
              <a:rPr lang="en-US" dirty="0" smtClean="0"/>
              <a:t>Considered too radical, too sexual, too raw, too barbaric</a:t>
            </a:r>
          </a:p>
          <a:p>
            <a:r>
              <a:rPr lang="en-US" dirty="0" smtClean="0"/>
              <a:t>One of his few supporters was Ralph Waldo Emerson (transcendentalist, a fellow non-conformist)</a:t>
            </a:r>
          </a:p>
          <a:p>
            <a:r>
              <a:rPr lang="en-US" dirty="0" smtClean="0"/>
              <a:t>One prominent publisher burned the book</a:t>
            </a:r>
          </a:p>
          <a:p>
            <a:r>
              <a:rPr lang="en-US" dirty="0" smtClean="0"/>
              <a:t>Now considered one of the most influential books of American poetry  - called brilliant by many</a:t>
            </a:r>
            <a:endParaRPr lang="en-US" dirty="0"/>
          </a:p>
        </p:txBody>
      </p:sp>
      <p:pic>
        <p:nvPicPr>
          <p:cNvPr id="4" name="Picture 3" descr="DownloadedFile.jpeg"/>
          <p:cNvPicPr>
            <a:picLocks noChangeAspect="1"/>
          </p:cNvPicPr>
          <p:nvPr/>
        </p:nvPicPr>
        <p:blipFill>
          <a:blip r:embed="rId2"/>
          <a:stretch>
            <a:fillRect/>
          </a:stretch>
        </p:blipFill>
        <p:spPr>
          <a:xfrm>
            <a:off x="6781800" y="589930"/>
            <a:ext cx="2195336" cy="257713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main poetic devices</a:t>
            </a:r>
            <a:endParaRPr lang="en-US" dirty="0"/>
          </a:p>
        </p:txBody>
      </p:sp>
      <p:sp>
        <p:nvSpPr>
          <p:cNvPr id="3" name="Content Placeholder 2"/>
          <p:cNvSpPr>
            <a:spLocks noGrp="1"/>
          </p:cNvSpPr>
          <p:nvPr>
            <p:ph idx="1"/>
          </p:nvPr>
        </p:nvSpPr>
        <p:spPr>
          <a:xfrm>
            <a:off x="457200" y="1828800"/>
            <a:ext cx="8229600" cy="5029199"/>
          </a:xfrm>
        </p:spPr>
        <p:txBody>
          <a:bodyPr/>
          <a:lstStyle/>
          <a:p>
            <a:r>
              <a:rPr lang="en-US" dirty="0" smtClean="0"/>
              <a:t>1. Free Verse (radical at the time) No rhyme, no meter</a:t>
            </a:r>
          </a:p>
          <a:p>
            <a:r>
              <a:rPr lang="en-US" dirty="0" smtClean="0"/>
              <a:t>2. Cataloging (listing)</a:t>
            </a:r>
          </a:p>
          <a:p>
            <a:r>
              <a:rPr lang="en-US" dirty="0" smtClean="0"/>
              <a:t>3. Repetition (adds emphasis and rhythm)</a:t>
            </a:r>
          </a:p>
          <a:p>
            <a:pPr marL="0" indent="0">
              <a:buNone/>
            </a:pPr>
            <a:endParaRPr lang="en-US" dirty="0" smtClean="0"/>
          </a:p>
          <a:p>
            <a:r>
              <a:rPr lang="en-US" dirty="0" smtClean="0"/>
              <a:t>Overall his poetry is idealistic and optimistic, but like most writers, he does criticize parts of his society.</a:t>
            </a:r>
          </a:p>
          <a:p>
            <a:r>
              <a:rPr lang="en-US" dirty="0" smtClean="0"/>
              <a:t>Plus, it’s extra awesome because  </a:t>
            </a:r>
          </a:p>
          <a:p>
            <a:pPr>
              <a:buNone/>
            </a:pPr>
            <a:r>
              <a:rPr lang="en-US" dirty="0" smtClean="0"/>
              <a:t>the poetry is in </a:t>
            </a:r>
            <a:r>
              <a:rPr lang="en-US" i="1" dirty="0" smtClean="0"/>
              <a:t>Breaking Bad </a:t>
            </a:r>
            <a:endParaRPr lang="en-US" i="1" dirty="0"/>
          </a:p>
        </p:txBody>
      </p:sp>
      <p:pic>
        <p:nvPicPr>
          <p:cNvPr id="4" name="Picture 3" descr="DownloadedFile-3.jpeg"/>
          <p:cNvPicPr>
            <a:picLocks noChangeAspect="1"/>
          </p:cNvPicPr>
          <p:nvPr/>
        </p:nvPicPr>
        <p:blipFill>
          <a:blip r:embed="rId2"/>
          <a:stretch>
            <a:fillRect/>
          </a:stretch>
        </p:blipFill>
        <p:spPr>
          <a:xfrm>
            <a:off x="6629401" y="4981720"/>
            <a:ext cx="2514600" cy="187627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1"/>
            <a:ext cx="9144000" cy="1905000"/>
          </a:xfrm>
        </p:spPr>
        <p:txBody>
          <a:bodyPr>
            <a:normAutofit/>
          </a:bodyPr>
          <a:lstStyle/>
          <a:p>
            <a:r>
              <a:rPr lang="en-US" sz="3600" dirty="0" smtClean="0"/>
              <a:t>“I Sit and Look Out”</a:t>
            </a:r>
            <a:endParaRPr lang="en-US" sz="3600" dirty="0"/>
          </a:p>
        </p:txBody>
      </p:sp>
      <p:sp>
        <p:nvSpPr>
          <p:cNvPr id="3" name="Content Placeholder 2"/>
          <p:cNvSpPr>
            <a:spLocks noGrp="1"/>
          </p:cNvSpPr>
          <p:nvPr>
            <p:ph idx="1"/>
          </p:nvPr>
        </p:nvSpPr>
        <p:spPr>
          <a:xfrm>
            <a:off x="453342" y="1752600"/>
            <a:ext cx="8229600" cy="3962400"/>
          </a:xfrm>
        </p:spPr>
        <p:txBody>
          <a:bodyPr>
            <a:noAutofit/>
          </a:bodyPr>
          <a:lstStyle/>
          <a:p>
            <a:pPr lvl="1"/>
            <a:r>
              <a:rPr lang="en-US" sz="2800" dirty="0" smtClean="0"/>
              <a:t>1. Describe your initial reaction to the speaker’s silence.</a:t>
            </a:r>
          </a:p>
          <a:p>
            <a:pPr lvl="1"/>
            <a:r>
              <a:rPr lang="en-US" sz="2800" dirty="0" smtClean="0"/>
              <a:t>2. Who might the speaker be and why does he/she remain silent?</a:t>
            </a:r>
          </a:p>
          <a:p>
            <a:pPr lvl="1"/>
            <a:r>
              <a:rPr lang="en-US" sz="2800" dirty="0" smtClean="0"/>
              <a:t>3. If Whitman were writing this poem today, which sorrows would he still include?  What additional sorrows might he list?</a:t>
            </a:r>
          </a:p>
          <a:p>
            <a:pPr lvl="1"/>
            <a:r>
              <a:rPr lang="en-US" sz="2800" dirty="0" smtClean="0"/>
              <a:t>4. Provide a current example proving that this poem is still relevant today. Reference the specific line first.</a:t>
            </a:r>
          </a:p>
          <a:p>
            <a:pPr lvl="1"/>
            <a:r>
              <a:rPr lang="en-US" sz="2800" dirty="0" smtClean="0"/>
              <a:t>5. Who/what is Whitman criticizing?</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Hear America Singing”</a:t>
            </a:r>
            <a:endParaRPr lang="en-US" dirty="0"/>
          </a:p>
        </p:txBody>
      </p:sp>
      <p:sp>
        <p:nvSpPr>
          <p:cNvPr id="3" name="Content Placeholder 2"/>
          <p:cNvSpPr>
            <a:spLocks noGrp="1"/>
          </p:cNvSpPr>
          <p:nvPr>
            <p:ph idx="1"/>
          </p:nvPr>
        </p:nvSpPr>
        <p:spPr>
          <a:xfrm>
            <a:off x="457200" y="1828800"/>
            <a:ext cx="8229600" cy="4876799"/>
          </a:xfrm>
        </p:spPr>
        <p:txBody>
          <a:bodyPr>
            <a:normAutofit/>
          </a:bodyPr>
          <a:lstStyle/>
          <a:p>
            <a:pPr lvl="1"/>
            <a:r>
              <a:rPr lang="en-US" dirty="0" smtClean="0"/>
              <a:t>1. How does the poem reflect Whitman’s faith in democracy?</a:t>
            </a:r>
          </a:p>
          <a:p>
            <a:pPr lvl="1"/>
            <a:r>
              <a:rPr lang="en-US" dirty="0" smtClean="0"/>
              <a:t>2. Discuss the concept of singing.  What does the image of America singing suggest?</a:t>
            </a:r>
          </a:p>
          <a:p>
            <a:pPr lvl="1"/>
            <a:r>
              <a:rPr lang="en-US" dirty="0" smtClean="0"/>
              <a:t>3. Imagine the singing Whitman might hear were he alive today.  In what ways would the “songs” be different from those he heard in his own time?  How would they be the same?</a:t>
            </a:r>
          </a:p>
          <a:p>
            <a:pPr lvl="1"/>
            <a:r>
              <a:rPr lang="en-US" dirty="0" smtClean="0"/>
              <a:t>4. The theme of this poem is:</a:t>
            </a:r>
          </a:p>
          <a:p>
            <a:pPr lvl="1"/>
            <a:r>
              <a:rPr lang="en-US" dirty="0" smtClean="0"/>
              <a:t>5. Considering what you know of the industrial revolution, the long hours and low pay of laborers, is Whitman idealizing the voices of American workers, or are the voices truly expressions of independence and joy?  Use EVIDENCE from the poem to support your response.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t>“When I Heard the </a:t>
            </a:r>
            <a:r>
              <a:rPr lang="en-US" sz="3200" dirty="0" err="1" smtClean="0"/>
              <a:t>Learn’d</a:t>
            </a:r>
            <a:r>
              <a:rPr lang="en-US" sz="3200" dirty="0" smtClean="0"/>
              <a:t> Astronomer”</a:t>
            </a:r>
          </a:p>
          <a:p>
            <a:r>
              <a:rPr lang="en-US" sz="3200" dirty="0" smtClean="0"/>
              <a:t>Answer questions on the handout</a:t>
            </a:r>
            <a:endParaRPr lang="en-US" sz="3200" dirty="0"/>
          </a:p>
        </p:txBody>
      </p:sp>
    </p:spTree>
    <p:extLst>
      <p:ext uri="{BB962C8B-B14F-4D97-AF65-F5344CB8AC3E}">
        <p14:creationId xmlns:p14="http://schemas.microsoft.com/office/powerpoint/2010/main" val="2164722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“Song of Myself”  (a very </a:t>
            </a:r>
            <a:r>
              <a:rPr lang="en-US" smtClean="0"/>
              <a:t>short version)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“Song of Myself”</a:t>
            </a:r>
          </a:p>
          <a:p>
            <a:pPr marL="0" indent="0">
              <a:buNone/>
            </a:pPr>
            <a:r>
              <a:rPr lang="en-US" sz="3200" dirty="0" smtClean="0"/>
              <a:t>Answer questions on </a:t>
            </a:r>
            <a:r>
              <a:rPr lang="en-US" sz="3200" dirty="0" smtClean="0"/>
              <a:t>handout, then: </a:t>
            </a:r>
          </a:p>
          <a:p>
            <a:pPr marL="0" indent="0">
              <a:buNone/>
            </a:pPr>
            <a:r>
              <a:rPr lang="en-US" sz="3200" dirty="0" smtClean="0"/>
              <a:t>This poem should remind you of another Romantic poem we’ve already read . . . </a:t>
            </a:r>
          </a:p>
          <a:p>
            <a:pPr marL="0" indent="0">
              <a:buNone/>
            </a:pPr>
            <a:r>
              <a:rPr lang="en-US" sz="3200" dirty="0" smtClean="0"/>
              <a:t>Find similarities in meaning</a:t>
            </a:r>
          </a:p>
          <a:p>
            <a:pPr marL="0" indent="0">
              <a:buNone/>
            </a:pPr>
            <a:r>
              <a:rPr lang="en-US" sz="3200" dirty="0" smtClean="0"/>
              <a:t>Find evidence to support your connections</a:t>
            </a:r>
            <a:endParaRPr lang="en-US" sz="3200" dirty="0"/>
          </a:p>
        </p:txBody>
      </p:sp>
    </p:spTree>
    <p:extLst>
      <p:ext uri="{BB962C8B-B14F-4D97-AF65-F5344CB8AC3E}">
        <p14:creationId xmlns:p14="http://schemas.microsoft.com/office/powerpoint/2010/main" val="2157682880"/>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cus">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cus">
      <a:majorFont>
        <a:latin typeface="Corbel"/>
        <a:ea typeface=""/>
        <a:cs typeface=""/>
        <a:font script="Jpan" typeface="ＭＳ ゴシック"/>
      </a:majorFont>
      <a:minorFont>
        <a:latin typeface="Corbel"/>
        <a:ea typeface=""/>
        <a:cs typeface=""/>
        <a:font script="Jpan" typeface="ＭＳ ゴシック"/>
      </a:minorFont>
    </a:fontScheme>
    <a:fmtScheme name="Foc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Focus.thmx</Template>
  <TotalTime>310</TotalTime>
  <Words>510</Words>
  <Application>Microsoft Office PowerPoint</Application>
  <PresentationFormat>On-screen Show (4:3)</PresentationFormat>
  <Paragraphs>44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Focus</vt:lpstr>
      <vt:lpstr>Walt Whitman</vt:lpstr>
      <vt:lpstr>Romantic journalist,  editor and poet</vt:lpstr>
      <vt:lpstr>Leaves of Grass</vt:lpstr>
      <vt:lpstr>Three main poetic devices</vt:lpstr>
      <vt:lpstr>“I Sit and Look Out”</vt:lpstr>
      <vt:lpstr>“I Hear America Singing”</vt:lpstr>
      <vt:lpstr>PowerPoint Presentation</vt:lpstr>
      <vt:lpstr>“Song of Myself”  (a very short version)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Walt Whitman</dc:title>
  <dc:creator>Matthew Cavotta</dc:creator>
  <cp:lastModifiedBy>Cavotta, Kylie    IHS - Staff</cp:lastModifiedBy>
  <cp:revision>24</cp:revision>
  <dcterms:created xsi:type="dcterms:W3CDTF">2013-10-22T01:27:27Z</dcterms:created>
  <dcterms:modified xsi:type="dcterms:W3CDTF">2016-11-14T17:11:38Z</dcterms:modified>
</cp:coreProperties>
</file>