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2077212"/>
            <a:ext cx="8361229" cy="2098226"/>
          </a:xfrm>
        </p:spPr>
        <p:txBody>
          <a:bodyPr/>
          <a:lstStyle/>
          <a:p>
            <a:r>
              <a:rPr lang="en-US" dirty="0" smtClean="0"/>
              <a:t>The importance of being earnest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Oscar Wilde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5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903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</a:t>
            </a:r>
            <a:r>
              <a:rPr lang="en-US" dirty="0"/>
              <a:t>do not need to write answers to these questions, but making sure you can answer each of these will ensure that you understand what is happening in the play.</a:t>
            </a:r>
          </a:p>
          <a:p>
            <a:r>
              <a:rPr lang="en-US" b="1" dirty="0"/>
              <a:t>1. John (Jack) </a:t>
            </a:r>
            <a:r>
              <a:rPr lang="en-US" b="1" dirty="0" err="1"/>
              <a:t>Worthing</a:t>
            </a:r>
            <a:r>
              <a:rPr lang="en-US" b="1" dirty="0"/>
              <a:t> uses two names. List the two names, explain why he uses the names, and tell where he uses each one.</a:t>
            </a:r>
          </a:p>
          <a:p>
            <a:r>
              <a:rPr lang="en-US" b="1" dirty="0"/>
              <a:t>2. Explain how Gwendolyn, Algernon, and Lady </a:t>
            </a:r>
            <a:r>
              <a:rPr lang="en-US" b="1" dirty="0" err="1"/>
              <a:t>Bracknell</a:t>
            </a:r>
            <a:r>
              <a:rPr lang="en-US" b="1" dirty="0"/>
              <a:t> are related.</a:t>
            </a:r>
          </a:p>
          <a:p>
            <a:r>
              <a:rPr lang="en-US" b="1" dirty="0"/>
              <a:t>3. Name the main reason Lady </a:t>
            </a:r>
            <a:r>
              <a:rPr lang="en-US" b="1" dirty="0" err="1"/>
              <a:t>Bracknell</a:t>
            </a:r>
            <a:r>
              <a:rPr lang="en-US" b="1" dirty="0"/>
              <a:t> refuses to let Mr. </a:t>
            </a:r>
            <a:r>
              <a:rPr lang="en-US" b="1" dirty="0" err="1"/>
              <a:t>Worthing</a:t>
            </a:r>
            <a:r>
              <a:rPr lang="en-US" b="1" dirty="0"/>
              <a:t> marry Gwendolyn.</a:t>
            </a:r>
          </a:p>
          <a:p>
            <a:r>
              <a:rPr lang="en-US" b="1" dirty="0"/>
              <a:t>4. How did John </a:t>
            </a:r>
            <a:r>
              <a:rPr lang="en-US" b="1" dirty="0" err="1"/>
              <a:t>Worthing</a:t>
            </a:r>
            <a:r>
              <a:rPr lang="en-US" b="1" dirty="0"/>
              <a:t> acquire his name and his wealth?</a:t>
            </a:r>
          </a:p>
          <a:p>
            <a:r>
              <a:rPr lang="en-US" b="1" dirty="0"/>
              <a:t>5. Algernon (</a:t>
            </a:r>
            <a:r>
              <a:rPr lang="en-US" b="1" dirty="0" err="1"/>
              <a:t>Algy</a:t>
            </a:r>
            <a:r>
              <a:rPr lang="en-US" b="1" dirty="0"/>
              <a:t>) has also created a false identity. Name that person and explain why </a:t>
            </a:r>
            <a:r>
              <a:rPr lang="en-US" b="1" dirty="0" err="1"/>
              <a:t>Algy</a:t>
            </a:r>
            <a:r>
              <a:rPr lang="en-US" b="1" dirty="0"/>
              <a:t> has created him.</a:t>
            </a:r>
          </a:p>
          <a:p>
            <a:r>
              <a:rPr lang="en-US" b="1" dirty="0"/>
              <a:t>6. Explain how </a:t>
            </a:r>
            <a:r>
              <a:rPr lang="en-US" b="1" dirty="0" smtClean="0"/>
              <a:t>John/Jack </a:t>
            </a:r>
            <a:r>
              <a:rPr lang="en-US" b="1" dirty="0" err="1"/>
              <a:t>Worthing</a:t>
            </a:r>
            <a:r>
              <a:rPr lang="en-US" b="1" dirty="0"/>
              <a:t> and Cecily </a:t>
            </a:r>
            <a:r>
              <a:rPr lang="en-US" b="1" dirty="0" err="1"/>
              <a:t>Cardew</a:t>
            </a:r>
            <a:r>
              <a:rPr lang="en-US" b="1" dirty="0"/>
              <a:t> are related.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46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2915" y="1102290"/>
            <a:ext cx="102212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groups, be sure you can answer the Act One questions, then each group will answer one of the following topics: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for examples of serious topics being taking lightly, and frivolous topics being taken seriously.  Find specific examples with page or line numbers.</a:t>
            </a:r>
          </a:p>
          <a:p>
            <a:pPr marL="342900" indent="-3429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examples of satire – what Victorian convention is being satirized? How do you know?</a:t>
            </a:r>
          </a:p>
          <a:p>
            <a:pPr marL="342900" indent="-3429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Comedy/Humor – were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funny episodes in Act One? What comedic elements were used?</a:t>
            </a:r>
          </a:p>
          <a:p>
            <a:pPr marL="342900" indent="-3429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Critiques of the institution of marriage – general commentary on marriage – be specific in your examples.</a:t>
            </a:r>
          </a:p>
          <a:p>
            <a:pPr marL="342900" indent="-3429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Puns and the idea that life is to be taken for pleasure only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97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0778" y="374073"/>
            <a:ext cx="86618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Tuesday and Wednesday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nights – Read Act II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Thursday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night – Read Act III 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Friday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class – discuss Act III and play as a whole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Monday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timed write – your choice – Doll’s House OR Earnest – prompts from Question Three of released A.P. tests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45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4670" y="328068"/>
            <a:ext cx="1102768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FARCE: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</a:t>
            </a:r>
            <a:r>
              <a:rPr lang="en-US" sz="3200" dirty="0"/>
              <a:t> light, humorous play in which the plot depends </a:t>
            </a:r>
            <a:endParaRPr lang="en-US" sz="3200" dirty="0" smtClean="0"/>
          </a:p>
          <a:p>
            <a:r>
              <a:rPr lang="en-US" sz="3200" dirty="0" smtClean="0"/>
              <a:t>upon</a:t>
            </a:r>
            <a:r>
              <a:rPr lang="en-US" sz="3200" dirty="0"/>
              <a:t> a </a:t>
            </a:r>
            <a:r>
              <a:rPr lang="en-US" sz="3200" dirty="0" smtClean="0"/>
              <a:t>skillfully</a:t>
            </a:r>
            <a:r>
              <a:rPr lang="en-US" sz="3200" dirty="0"/>
              <a:t> exploited </a:t>
            </a:r>
            <a:r>
              <a:rPr lang="en-US" sz="3200" dirty="0" smtClean="0"/>
              <a:t>situation</a:t>
            </a:r>
            <a:r>
              <a:rPr lang="en-US" sz="3200" dirty="0"/>
              <a:t> rather than upon 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 smtClean="0"/>
              <a:t>development</a:t>
            </a:r>
            <a:r>
              <a:rPr lang="en-US" sz="3200" dirty="0"/>
              <a:t> of character</a:t>
            </a:r>
            <a:r>
              <a:rPr lang="en-US" sz="3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 comic dramatic work using buffoonery </a:t>
            </a:r>
            <a:r>
              <a:rPr lang="en-US" sz="3200" dirty="0" smtClean="0"/>
              <a:t>and </a:t>
            </a:r>
            <a:r>
              <a:rPr lang="en-US" sz="3200" dirty="0"/>
              <a:t>typically including crude characterization and ludicrously improbable situations</a:t>
            </a:r>
            <a:r>
              <a:rPr lang="en-US" sz="3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Often uses physical humor and absurdity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6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8844" y="606829"/>
            <a:ext cx="100168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Comedy of Manners: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 comedy that satirizes behavior in a particular social group, especially the upper classes</a:t>
            </a:r>
            <a:r>
              <a:rPr lang="en-US" sz="3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 witty</a:t>
            </a:r>
            <a:r>
              <a:rPr lang="en-US" sz="3200" dirty="0"/>
              <a:t>, cerebral form of dramatic </a:t>
            </a:r>
            <a:r>
              <a:rPr lang="en-US" sz="3200" b="1" dirty="0"/>
              <a:t>comedy</a:t>
            </a:r>
            <a:r>
              <a:rPr lang="en-US" sz="3200" dirty="0"/>
              <a:t> that depicts and often satirizes </a:t>
            </a:r>
            <a:r>
              <a:rPr lang="en-US" sz="3200" dirty="0" smtClean="0"/>
              <a:t>the </a:t>
            </a:r>
            <a:r>
              <a:rPr lang="en-US" sz="3200" b="1" dirty="0" smtClean="0"/>
              <a:t>manners</a:t>
            </a:r>
            <a:r>
              <a:rPr lang="en-US" sz="3200" dirty="0"/>
              <a:t> and affectations of a contemporary society. 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concerned </a:t>
            </a:r>
            <a:r>
              <a:rPr lang="en-US" sz="3200" dirty="0"/>
              <a:t>with social usage and the question of whether or not characters meet certain social standards.</a:t>
            </a:r>
          </a:p>
        </p:txBody>
      </p:sp>
    </p:spTree>
    <p:extLst>
      <p:ext uri="{BB962C8B-B14F-4D97-AF65-F5344CB8AC3E}">
        <p14:creationId xmlns:p14="http://schemas.microsoft.com/office/powerpoint/2010/main" val="297622715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72</TotalTime>
  <Words>345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Times New Roman</vt:lpstr>
      <vt:lpstr>Crop</vt:lpstr>
      <vt:lpstr>The importance of being earnest</vt:lpstr>
      <vt:lpstr>Act One</vt:lpstr>
      <vt:lpstr>PowerPoint Presentation</vt:lpstr>
      <vt:lpstr>PowerPoint Presentation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being earnest</dc:title>
  <dc:creator>Cavotta, Kylie    IHS - Staff</dc:creator>
  <cp:lastModifiedBy>Cavotta, Kylie    IHS - Staff</cp:lastModifiedBy>
  <cp:revision>9</cp:revision>
  <dcterms:created xsi:type="dcterms:W3CDTF">2018-12-04T17:36:37Z</dcterms:created>
  <dcterms:modified xsi:type="dcterms:W3CDTF">2019-11-15T16:50:07Z</dcterms:modified>
</cp:coreProperties>
</file>