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59" r:id="rId4"/>
    <p:sldId id="258" r:id="rId5"/>
    <p:sldId id="271" r:id="rId6"/>
    <p:sldId id="272" r:id="rId7"/>
    <p:sldId id="265" r:id="rId8"/>
    <p:sldId id="261" r:id="rId9"/>
    <p:sldId id="262" r:id="rId10"/>
    <p:sldId id="273" r:id="rId11"/>
    <p:sldId id="266" r:id="rId12"/>
    <p:sldId id="264" r:id="rId13"/>
    <p:sldId id="263" r:id="rId14"/>
    <p:sldId id="267" r:id="rId15"/>
    <p:sldId id="274" r:id="rId16"/>
    <p:sldId id="268" r:id="rId17"/>
    <p:sldId id="275" r:id="rId18"/>
    <p:sldId id="276" r:id="rId19"/>
    <p:sldId id="277" r:id="rId20"/>
    <p:sldId id="270" r:id="rId21"/>
    <p:sldId id="278" r:id="rId22"/>
    <p:sldId id="27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8EF146C2-50F9-400A-8064-BC0A18A8F288}"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548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7000D17-59F9-4177-B172-B041C5D8FD61}"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146C2-50F9-400A-8064-BC0A18A8F288}" type="slidenum">
              <a:rPr lang="en-US" smtClean="0"/>
              <a:pPr/>
              <a:t>‹#›</a:t>
            </a:fld>
            <a:endParaRPr lang="en-US"/>
          </a:p>
        </p:txBody>
      </p:sp>
    </p:spTree>
    <p:extLst>
      <p:ext uri="{BB962C8B-B14F-4D97-AF65-F5344CB8AC3E}">
        <p14:creationId xmlns:p14="http://schemas.microsoft.com/office/powerpoint/2010/main" val="1588515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4735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3445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spTree>
    <p:extLst>
      <p:ext uri="{BB962C8B-B14F-4D97-AF65-F5344CB8AC3E}">
        <p14:creationId xmlns:p14="http://schemas.microsoft.com/office/powerpoint/2010/main" val="387699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0487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8273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645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115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spTree>
    <p:extLst>
      <p:ext uri="{BB962C8B-B14F-4D97-AF65-F5344CB8AC3E}">
        <p14:creationId xmlns:p14="http://schemas.microsoft.com/office/powerpoint/2010/main" val="381258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000D17-59F9-4177-B172-B041C5D8FD61}" type="datetimeFigureOut">
              <a:rPr lang="en-US" smtClean="0"/>
              <a:pPr/>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146C2-50F9-400A-8064-BC0A18A8F288}"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14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000D17-59F9-4177-B172-B041C5D8FD61}"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146C2-50F9-400A-8064-BC0A18A8F288}" type="slidenum">
              <a:rPr lang="en-US" smtClean="0"/>
              <a:pPr/>
              <a:t>‹#›</a:t>
            </a:fld>
            <a:endParaRPr lang="en-US"/>
          </a:p>
        </p:txBody>
      </p:sp>
    </p:spTree>
    <p:extLst>
      <p:ext uri="{BB962C8B-B14F-4D97-AF65-F5344CB8AC3E}">
        <p14:creationId xmlns:p14="http://schemas.microsoft.com/office/powerpoint/2010/main" val="3475265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000D17-59F9-4177-B172-B041C5D8FD61}" type="datetimeFigureOut">
              <a:rPr lang="en-US" smtClean="0"/>
              <a:pPr/>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146C2-50F9-400A-8064-BC0A18A8F288}"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57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000D17-59F9-4177-B172-B041C5D8FD61}" type="datetimeFigureOut">
              <a:rPr lang="en-US" smtClean="0"/>
              <a:pPr/>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146C2-50F9-400A-8064-BC0A18A8F288}"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55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00D17-59F9-4177-B172-B041C5D8FD61}" type="datetimeFigureOut">
              <a:rPr lang="en-US" smtClean="0"/>
              <a:pPr/>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146C2-50F9-400A-8064-BC0A18A8F288}" type="slidenum">
              <a:rPr lang="en-US" smtClean="0"/>
              <a:pPr/>
              <a:t>‹#›</a:t>
            </a:fld>
            <a:endParaRPr lang="en-US"/>
          </a:p>
        </p:txBody>
      </p:sp>
    </p:spTree>
    <p:extLst>
      <p:ext uri="{BB962C8B-B14F-4D97-AF65-F5344CB8AC3E}">
        <p14:creationId xmlns:p14="http://schemas.microsoft.com/office/powerpoint/2010/main" val="118715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7000D17-59F9-4177-B172-B041C5D8FD61}"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146C2-50F9-400A-8064-BC0A18A8F288}"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831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7000D17-59F9-4177-B172-B041C5D8FD61}" type="datetimeFigureOut">
              <a:rPr lang="en-US" smtClean="0"/>
              <a:pPr/>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146C2-50F9-400A-8064-BC0A18A8F288}" type="slidenum">
              <a:rPr lang="en-US" smtClean="0"/>
              <a:pPr/>
              <a:t>‹#›</a:t>
            </a:fld>
            <a:endParaRPr lang="en-US"/>
          </a:p>
        </p:txBody>
      </p:sp>
    </p:spTree>
    <p:extLst>
      <p:ext uri="{BB962C8B-B14F-4D97-AF65-F5344CB8AC3E}">
        <p14:creationId xmlns:p14="http://schemas.microsoft.com/office/powerpoint/2010/main" val="33684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7000D17-59F9-4177-B172-B041C5D8FD61}" type="datetimeFigureOut">
              <a:rPr lang="en-US" smtClean="0"/>
              <a:pPr/>
              <a:t>3/6/2019</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F146C2-50F9-400A-8064-BC0A18A8F288}" type="slidenum">
              <a:rPr lang="en-US" smtClean="0"/>
              <a:pPr/>
              <a:t>‹#›</a:t>
            </a:fld>
            <a:endParaRPr lang="en-US"/>
          </a:p>
        </p:txBody>
      </p:sp>
    </p:spTree>
    <p:extLst>
      <p:ext uri="{BB962C8B-B14F-4D97-AF65-F5344CB8AC3E}">
        <p14:creationId xmlns:p14="http://schemas.microsoft.com/office/powerpoint/2010/main" val="16261840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Great Gatsby</a:t>
            </a:r>
            <a:endParaRPr lang="en-US" i="1" dirty="0"/>
          </a:p>
        </p:txBody>
      </p:sp>
      <p:sp>
        <p:nvSpPr>
          <p:cNvPr id="3" name="Subtitle 2"/>
          <p:cNvSpPr>
            <a:spLocks noGrp="1"/>
          </p:cNvSpPr>
          <p:nvPr>
            <p:ph type="subTitle" idx="1"/>
          </p:nvPr>
        </p:nvSpPr>
        <p:spPr/>
        <p:txBody>
          <a:bodyPr/>
          <a:lstStyle/>
          <a:p>
            <a:r>
              <a:rPr lang="en-US" dirty="0" smtClean="0"/>
              <a:t>Daily Lessons</a:t>
            </a:r>
            <a:endParaRPr lang="en-US" dirty="0"/>
          </a:p>
        </p:txBody>
      </p:sp>
    </p:spTree>
    <p:extLst>
      <p:ext uri="{BB962C8B-B14F-4D97-AF65-F5344CB8AC3E}">
        <p14:creationId xmlns:p14="http://schemas.microsoft.com/office/powerpoint/2010/main" val="2708968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6798734" cy="532463"/>
          </a:xfrm>
        </p:spPr>
        <p:txBody>
          <a:bodyPr>
            <a:normAutofit fontScale="90000"/>
          </a:bodyPr>
          <a:lstStyle/>
          <a:p>
            <a:r>
              <a:rPr lang="en-US" sz="3600" dirty="0" smtClean="0"/>
              <a:t>Gatsby’s Party</a:t>
            </a:r>
            <a:endParaRPr lang="en-US" sz="3600" dirty="0"/>
          </a:p>
        </p:txBody>
      </p:sp>
      <p:sp>
        <p:nvSpPr>
          <p:cNvPr id="3" name="Content Placeholder 2"/>
          <p:cNvSpPr>
            <a:spLocks noGrp="1"/>
          </p:cNvSpPr>
          <p:nvPr>
            <p:ph idx="1"/>
          </p:nvPr>
        </p:nvSpPr>
        <p:spPr>
          <a:xfrm>
            <a:off x="762000" y="1371600"/>
            <a:ext cx="8382000" cy="3579849"/>
          </a:xfrm>
        </p:spPr>
        <p:txBody>
          <a:bodyPr>
            <a:noAutofit/>
          </a:bodyPr>
          <a:lstStyle/>
          <a:p>
            <a:r>
              <a:rPr lang="en-US" sz="2800" dirty="0" smtClean="0"/>
              <a:t>Describe the party in ONE academic, intelligent word</a:t>
            </a:r>
          </a:p>
          <a:p>
            <a:r>
              <a:rPr lang="en-US" sz="2800" dirty="0" smtClean="0"/>
              <a:t>What are some details of Gatsby’s party that  give the reader insight into Gatsby himself?</a:t>
            </a:r>
          </a:p>
          <a:p>
            <a:r>
              <a:rPr lang="en-US" sz="2800" dirty="0" smtClean="0"/>
              <a:t>Would you want to be a guest at his party? Why?</a:t>
            </a:r>
          </a:p>
          <a:p>
            <a:r>
              <a:rPr lang="en-US" sz="2800" dirty="0" smtClean="0"/>
              <a:t>Find a quote that reveals that many of the guests are shallow people just using Gatsby.</a:t>
            </a:r>
          </a:p>
          <a:p>
            <a:r>
              <a:rPr lang="en-US" sz="2800" dirty="0" smtClean="0"/>
              <a:t>Compare this party to the gathering at Tom’s NYC apartment. What are similarities and differences?</a:t>
            </a:r>
            <a:endParaRPr lang="en-US" sz="2800" dirty="0"/>
          </a:p>
        </p:txBody>
      </p:sp>
    </p:spTree>
    <p:extLst>
      <p:ext uri="{BB962C8B-B14F-4D97-AF65-F5344CB8AC3E}">
        <p14:creationId xmlns:p14="http://schemas.microsoft.com/office/powerpoint/2010/main" val="15622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3600" dirty="0" smtClean="0"/>
              <a:t>chapter three </a:t>
            </a:r>
          </a:p>
          <a:p>
            <a:pPr>
              <a:buFont typeface="Arial" pitchFamily="34" charset="0"/>
              <a:buChar char="•"/>
            </a:pPr>
            <a:r>
              <a:rPr lang="en-US" sz="3600" dirty="0" smtClean="0"/>
              <a:t>Journal Entry assignment  (modern Gatsby party)</a:t>
            </a:r>
          </a:p>
          <a:p>
            <a:pPr>
              <a:buFont typeface="Arial" pitchFamily="34" charset="0"/>
              <a:buChar char="•"/>
            </a:pPr>
            <a:r>
              <a:rPr lang="en-US" sz="3600" dirty="0" smtClean="0"/>
              <a:t>Who is more to blame for the Myrtle/Tom affair?</a:t>
            </a:r>
          </a:p>
          <a:p>
            <a:pPr>
              <a:buFont typeface="Arial" pitchFamily="34" charset="0"/>
              <a:buChar char="•"/>
            </a:pPr>
            <a:endParaRPr lang="en-US" dirty="0"/>
          </a:p>
        </p:txBody>
      </p:sp>
    </p:spTree>
    <p:extLst>
      <p:ext uri="{BB962C8B-B14F-4D97-AF65-F5344CB8AC3E}">
        <p14:creationId xmlns:p14="http://schemas.microsoft.com/office/powerpoint/2010/main" val="2294637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1/11 </a:t>
            </a:r>
            <a:endParaRPr lang="en-US" dirty="0"/>
          </a:p>
        </p:txBody>
      </p:sp>
      <p:sp>
        <p:nvSpPr>
          <p:cNvPr id="3" name="Content Placeholder 2"/>
          <p:cNvSpPr>
            <a:spLocks noGrp="1"/>
          </p:cNvSpPr>
          <p:nvPr>
            <p:ph idx="1"/>
          </p:nvPr>
        </p:nvSpPr>
        <p:spPr>
          <a:xfrm>
            <a:off x="822960" y="1100628"/>
            <a:ext cx="7520940" cy="5376372"/>
          </a:xfrm>
        </p:spPr>
        <p:txBody>
          <a:bodyPr>
            <a:noAutofit/>
          </a:bodyPr>
          <a:lstStyle/>
          <a:p>
            <a:pPr>
              <a:buFont typeface="Arial" pitchFamily="34" charset="0"/>
              <a:buChar char="•"/>
            </a:pPr>
            <a:r>
              <a:rPr lang="en-US" sz="2800" dirty="0" smtClean="0"/>
              <a:t>Silent board talk</a:t>
            </a:r>
          </a:p>
          <a:p>
            <a:pPr>
              <a:buFont typeface="Arial" pitchFamily="34" charset="0"/>
              <a:buChar char="•"/>
            </a:pPr>
            <a:r>
              <a:rPr lang="en-US" sz="2800" dirty="0" smtClean="0"/>
              <a:t>Take 10 minutes at your desks to come up with answers for the questions</a:t>
            </a:r>
          </a:p>
          <a:p>
            <a:pPr>
              <a:buFont typeface="Arial" pitchFamily="34" charset="0"/>
              <a:buChar char="•"/>
            </a:pPr>
            <a:r>
              <a:rPr lang="en-US" sz="2800" dirty="0" smtClean="0"/>
              <a:t>Will have time to wander around the room, answering/discussing the different questions</a:t>
            </a:r>
          </a:p>
          <a:p>
            <a:pPr>
              <a:buFont typeface="Arial" pitchFamily="34" charset="0"/>
              <a:buChar char="•"/>
            </a:pPr>
            <a:r>
              <a:rPr lang="en-US" sz="2800" dirty="0" smtClean="0"/>
              <a:t>Must answer at least four questions</a:t>
            </a:r>
          </a:p>
          <a:p>
            <a:pPr>
              <a:buFont typeface="Arial" pitchFamily="34" charset="0"/>
              <a:buChar char="•"/>
            </a:pPr>
            <a:r>
              <a:rPr lang="en-US" sz="2800" dirty="0" smtClean="0"/>
              <a:t>Must use specifics (facts, quotes, plot details) with a page number</a:t>
            </a:r>
          </a:p>
          <a:p>
            <a:pPr>
              <a:buFont typeface="Arial" pitchFamily="34" charset="0"/>
              <a:buChar char="•"/>
            </a:pPr>
            <a:r>
              <a:rPr lang="en-US" sz="2800" dirty="0" smtClean="0"/>
              <a:t>Must write your name after each comment</a:t>
            </a:r>
          </a:p>
          <a:p>
            <a:pPr>
              <a:buFont typeface="Arial" pitchFamily="34" charset="0"/>
              <a:buChar char="•"/>
            </a:pPr>
            <a:r>
              <a:rPr lang="en-US" sz="2800" dirty="0" smtClean="0"/>
              <a:t>Please interact with what your classmates write…debate/discussion</a:t>
            </a:r>
            <a:endParaRPr lang="en-US" sz="2800" dirty="0"/>
          </a:p>
        </p:txBody>
      </p:sp>
    </p:spTree>
    <p:extLst>
      <p:ext uri="{BB962C8B-B14F-4D97-AF65-F5344CB8AC3E}">
        <p14:creationId xmlns:p14="http://schemas.microsoft.com/office/powerpoint/2010/main" val="3915575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 board talk</a:t>
            </a:r>
            <a:endParaRPr lang="en-US" dirty="0"/>
          </a:p>
        </p:txBody>
      </p:sp>
      <p:sp>
        <p:nvSpPr>
          <p:cNvPr id="3" name="Content Placeholder 2"/>
          <p:cNvSpPr>
            <a:spLocks noGrp="1"/>
          </p:cNvSpPr>
          <p:nvPr>
            <p:ph idx="1"/>
          </p:nvPr>
        </p:nvSpPr>
        <p:spPr>
          <a:xfrm>
            <a:off x="822960" y="1100628"/>
            <a:ext cx="7520940" cy="5376372"/>
          </a:xfrm>
        </p:spPr>
        <p:txBody>
          <a:bodyPr>
            <a:normAutofit/>
          </a:bodyPr>
          <a:lstStyle/>
          <a:p>
            <a:pPr>
              <a:buFont typeface="+mj-lt"/>
              <a:buAutoNum type="arabicPeriod"/>
            </a:pPr>
            <a:r>
              <a:rPr lang="en-US" sz="2800" dirty="0" smtClean="0"/>
              <a:t>Fitzgerald chooses to use colors to represent certain people because…</a:t>
            </a:r>
          </a:p>
          <a:p>
            <a:pPr>
              <a:buFont typeface="+mj-lt"/>
              <a:buAutoNum type="arabicPeriod"/>
            </a:pPr>
            <a:r>
              <a:rPr lang="en-US" sz="2800" dirty="0" smtClean="0"/>
              <a:t>Fitzgerald uses the moonlight to symbolize…</a:t>
            </a:r>
          </a:p>
          <a:p>
            <a:pPr>
              <a:buFont typeface="+mj-lt"/>
              <a:buAutoNum type="arabicPeriod"/>
            </a:pPr>
            <a:r>
              <a:rPr lang="en-US" sz="2800" dirty="0" smtClean="0"/>
              <a:t>It is raining when Gatsby and Daisy meet for the first time because…</a:t>
            </a:r>
          </a:p>
          <a:p>
            <a:pPr>
              <a:buFont typeface="+mj-lt"/>
              <a:buAutoNum type="arabicPeriod"/>
            </a:pPr>
            <a:r>
              <a:rPr lang="en-US" sz="2800" dirty="0" smtClean="0"/>
              <a:t>Dr. T.J. </a:t>
            </a:r>
            <a:r>
              <a:rPr lang="en-US" sz="2800" dirty="0" err="1" smtClean="0"/>
              <a:t>Eckleburg</a:t>
            </a:r>
            <a:r>
              <a:rPr lang="en-US" sz="2800" dirty="0" smtClean="0"/>
              <a:t> is used in the novel to…</a:t>
            </a:r>
          </a:p>
          <a:p>
            <a:pPr>
              <a:buFont typeface="+mj-lt"/>
              <a:buAutoNum type="arabicPeriod"/>
            </a:pPr>
            <a:r>
              <a:rPr lang="en-US" sz="2800" dirty="0" smtClean="0"/>
              <a:t>The Eggs are eggs because Fitzgerald is trying to…</a:t>
            </a:r>
          </a:p>
          <a:p>
            <a:pPr>
              <a:buFont typeface="+mj-lt"/>
              <a:buAutoNum type="arabicPeriod"/>
            </a:pPr>
            <a:r>
              <a:rPr lang="en-US" sz="2800" dirty="0" smtClean="0"/>
              <a:t>Fitzgerald chose to have Daisy and Myrtle be completely opposite women because…</a:t>
            </a:r>
          </a:p>
          <a:p>
            <a:pPr>
              <a:buFont typeface="+mj-lt"/>
              <a:buAutoNum type="arabicPeriod"/>
            </a:pPr>
            <a:endParaRPr lang="en-US" dirty="0" smtClean="0"/>
          </a:p>
          <a:p>
            <a:endParaRPr lang="en-US" dirty="0"/>
          </a:p>
        </p:txBody>
      </p:sp>
    </p:spTree>
    <p:extLst>
      <p:ext uri="{BB962C8B-B14F-4D97-AF65-F5344CB8AC3E}">
        <p14:creationId xmlns:p14="http://schemas.microsoft.com/office/powerpoint/2010/main" val="1067145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Gatsby?</a:t>
            </a:r>
            <a:endParaRPr lang="en-US" dirty="0"/>
          </a:p>
        </p:txBody>
      </p:sp>
      <p:sp>
        <p:nvSpPr>
          <p:cNvPr id="3" name="Content Placeholder 2"/>
          <p:cNvSpPr>
            <a:spLocks noGrp="1"/>
          </p:cNvSpPr>
          <p:nvPr>
            <p:ph idx="1"/>
          </p:nvPr>
        </p:nvSpPr>
        <p:spPr/>
        <p:txBody>
          <a:bodyPr>
            <a:normAutofit lnSpcReduction="10000"/>
          </a:bodyPr>
          <a:lstStyle/>
          <a:p>
            <a:pPr marL="285750" indent="-285750">
              <a:buFont typeface="Arial" pitchFamily="34" charset="0"/>
              <a:buChar char="•"/>
            </a:pPr>
            <a:r>
              <a:rPr lang="en-US" sz="2800" dirty="0" smtClean="0"/>
              <a:t>What do we know about him?</a:t>
            </a:r>
          </a:p>
          <a:p>
            <a:pPr marL="285750" indent="-285750">
              <a:buFont typeface="Arial" pitchFamily="34" charset="0"/>
              <a:buChar char="•"/>
            </a:pPr>
            <a:r>
              <a:rPr lang="en-US" sz="2800" dirty="0" smtClean="0"/>
              <a:t>How do we know this information?</a:t>
            </a:r>
          </a:p>
          <a:p>
            <a:pPr>
              <a:buFont typeface="Arial" pitchFamily="34" charset="0"/>
              <a:buChar char="•"/>
            </a:pPr>
            <a:r>
              <a:rPr lang="en-US" sz="2800" dirty="0" smtClean="0"/>
              <a:t>What is the truth?</a:t>
            </a:r>
          </a:p>
          <a:p>
            <a:pPr>
              <a:buFont typeface="Arial" pitchFamily="34" charset="0"/>
              <a:buChar char="•"/>
            </a:pPr>
            <a:r>
              <a:rPr lang="en-US" sz="2800" dirty="0" smtClean="0"/>
              <a:t>How do you know? </a:t>
            </a:r>
          </a:p>
          <a:p>
            <a:pPr>
              <a:buFont typeface="Arial" pitchFamily="34" charset="0"/>
              <a:buChar char="•"/>
            </a:pPr>
            <a:r>
              <a:rPr lang="en-US" sz="2800" dirty="0" smtClean="0"/>
              <a:t>What connections can you make between the character Gatsby and what we have learned about the 1920’s? </a:t>
            </a:r>
            <a:endParaRPr lang="en-US" sz="2800" dirty="0"/>
          </a:p>
        </p:txBody>
      </p:sp>
    </p:spTree>
    <p:extLst>
      <p:ext uri="{BB962C8B-B14F-4D97-AF65-F5344CB8AC3E}">
        <p14:creationId xmlns:p14="http://schemas.microsoft.com/office/powerpoint/2010/main" val="2061169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20940" cy="548640"/>
          </a:xfrm>
        </p:spPr>
        <p:txBody>
          <a:bodyPr>
            <a:normAutofit fontScale="90000"/>
          </a:bodyPr>
          <a:lstStyle/>
          <a:p>
            <a:r>
              <a:rPr lang="en-US" sz="3200" dirty="0" smtClean="0"/>
              <a:t>Evidence practice chapter five</a:t>
            </a:r>
            <a:endParaRPr lang="en-US" sz="3200" dirty="0"/>
          </a:p>
        </p:txBody>
      </p:sp>
      <p:sp>
        <p:nvSpPr>
          <p:cNvPr id="3" name="Content Placeholder 2"/>
          <p:cNvSpPr>
            <a:spLocks noGrp="1"/>
          </p:cNvSpPr>
          <p:nvPr>
            <p:ph idx="1"/>
          </p:nvPr>
        </p:nvSpPr>
        <p:spPr>
          <a:xfrm>
            <a:off x="609600" y="1371600"/>
            <a:ext cx="8686800" cy="4495800"/>
          </a:xfrm>
        </p:spPr>
        <p:txBody>
          <a:bodyPr>
            <a:noAutofit/>
          </a:bodyPr>
          <a:lstStyle/>
          <a:p>
            <a:r>
              <a:rPr lang="en-US" sz="2800" dirty="0" smtClean="0"/>
              <a:t>Find the </a:t>
            </a:r>
            <a:r>
              <a:rPr lang="en-US" sz="2800" u="sng" dirty="0" smtClean="0"/>
              <a:t>BEST</a:t>
            </a:r>
            <a:r>
              <a:rPr lang="en-US" sz="2800" dirty="0" smtClean="0"/>
              <a:t> piece of evidence to support the idea that:</a:t>
            </a:r>
          </a:p>
          <a:p>
            <a:r>
              <a:rPr lang="en-US" sz="2400" dirty="0" smtClean="0"/>
              <a:t>Gatsby does have illegal business affairs</a:t>
            </a:r>
          </a:p>
          <a:p>
            <a:r>
              <a:rPr lang="en-US" sz="2400" dirty="0" smtClean="0"/>
              <a:t>Gatsby is preoccupied with his image</a:t>
            </a:r>
          </a:p>
          <a:p>
            <a:r>
              <a:rPr lang="en-US" sz="2400" dirty="0" smtClean="0"/>
              <a:t>Gatsby is terribly nervous to reunite with Daisy</a:t>
            </a:r>
          </a:p>
          <a:p>
            <a:r>
              <a:rPr lang="en-US" sz="2400" dirty="0" smtClean="0"/>
              <a:t>When Gatsby, Nick and Daisy are in Nick’s house the mood is tense and awkward</a:t>
            </a:r>
          </a:p>
          <a:p>
            <a:r>
              <a:rPr lang="en-US" sz="2400" dirty="0" smtClean="0"/>
              <a:t>Gatsby bought and furnished his house to impress Daisy</a:t>
            </a:r>
          </a:p>
          <a:p>
            <a:r>
              <a:rPr lang="en-US" sz="2400" dirty="0" smtClean="0"/>
              <a:t>Gatsby and Daisy have rekindled their love</a:t>
            </a:r>
          </a:p>
          <a:p>
            <a:r>
              <a:rPr lang="en-US" sz="2400" dirty="0" smtClean="0"/>
              <a:t>Daisy is materialistic</a:t>
            </a:r>
            <a:endParaRPr lang="en-US" sz="2400" dirty="0"/>
          </a:p>
        </p:txBody>
      </p:sp>
    </p:spTree>
    <p:extLst>
      <p:ext uri="{BB962C8B-B14F-4D97-AF65-F5344CB8AC3E}">
        <p14:creationId xmlns:p14="http://schemas.microsoft.com/office/powerpoint/2010/main" val="145291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131" y="533400"/>
            <a:ext cx="6798734" cy="608663"/>
          </a:xfrm>
        </p:spPr>
        <p:txBody>
          <a:bodyPr>
            <a:normAutofit fontScale="90000"/>
          </a:bodyPr>
          <a:lstStyle/>
          <a:p>
            <a:r>
              <a:rPr lang="en-US" dirty="0" smtClean="0"/>
              <a:t>Chapter seven</a:t>
            </a:r>
            <a:endParaRPr lang="en-US" dirty="0"/>
          </a:p>
        </p:txBody>
      </p:sp>
      <p:sp>
        <p:nvSpPr>
          <p:cNvPr id="3" name="Content Placeholder 2"/>
          <p:cNvSpPr>
            <a:spLocks noGrp="1"/>
          </p:cNvSpPr>
          <p:nvPr>
            <p:ph idx="1"/>
          </p:nvPr>
        </p:nvSpPr>
        <p:spPr>
          <a:xfrm>
            <a:off x="381000" y="1295400"/>
            <a:ext cx="7520940" cy="4995372"/>
          </a:xfrm>
        </p:spPr>
        <p:txBody>
          <a:bodyPr>
            <a:normAutofit fontScale="92500" lnSpcReduction="10000"/>
          </a:bodyPr>
          <a:lstStyle/>
          <a:p>
            <a:pPr>
              <a:buFont typeface="Arial" pitchFamily="34" charset="0"/>
              <a:buChar char="•"/>
            </a:pPr>
            <a:r>
              <a:rPr lang="en-US" sz="2800" dirty="0" smtClean="0"/>
              <a:t>Discuss Myrtle/Tom vs. Daisy/Gatsby</a:t>
            </a:r>
          </a:p>
          <a:p>
            <a:pPr lvl="2">
              <a:buFont typeface="Arial" pitchFamily="34" charset="0"/>
              <a:buChar char="•"/>
            </a:pPr>
            <a:r>
              <a:rPr lang="en-US" sz="2800" dirty="0" smtClean="0"/>
              <a:t>Why the difference in colors, music, weather?</a:t>
            </a:r>
          </a:p>
          <a:p>
            <a:pPr lvl="2">
              <a:buFont typeface="Arial" pitchFamily="34" charset="0"/>
              <a:buChar char="•"/>
            </a:pPr>
            <a:r>
              <a:rPr lang="en-US" sz="2800" dirty="0" smtClean="0"/>
              <a:t>Do you think one affair is more justified than another? Explain.</a:t>
            </a:r>
          </a:p>
          <a:p>
            <a:pPr lvl="2">
              <a:buFont typeface="Arial" pitchFamily="34" charset="0"/>
              <a:buChar char="•"/>
            </a:pPr>
            <a:r>
              <a:rPr lang="en-US" sz="2800" dirty="0" smtClean="0"/>
              <a:t>What is the difference between the two affairs?</a:t>
            </a:r>
          </a:p>
          <a:p>
            <a:pPr lvl="2">
              <a:buFont typeface="Arial" pitchFamily="34" charset="0"/>
              <a:buChar char="•"/>
            </a:pPr>
            <a:r>
              <a:rPr lang="en-US" sz="2800" dirty="0" smtClean="0"/>
              <a:t>Why has Gatsby fired all his servants?</a:t>
            </a:r>
          </a:p>
          <a:p>
            <a:pPr lvl="2">
              <a:buFont typeface="Arial" pitchFamily="34" charset="0"/>
              <a:buChar char="•"/>
            </a:pPr>
            <a:r>
              <a:rPr lang="en-US" sz="2800" dirty="0" smtClean="0"/>
              <a:t>AWKWARD!!!  Explain the situation at the Buchanan’s house.  Give two examples of the tension.</a:t>
            </a:r>
          </a:p>
          <a:p>
            <a:pPr lvl="2">
              <a:buFont typeface="Arial" pitchFamily="34" charset="0"/>
              <a:buChar char="•"/>
            </a:pPr>
            <a:r>
              <a:rPr lang="en-US" sz="2800" dirty="0" smtClean="0"/>
              <a:t>How are Tom Buchanan and George Wilson similar?</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4-Square</a:t>
            </a:r>
            <a:endParaRPr lang="en-US" dirty="0"/>
          </a:p>
        </p:txBody>
      </p:sp>
      <p:sp>
        <p:nvSpPr>
          <p:cNvPr id="3" name="Content Placeholder 2"/>
          <p:cNvSpPr>
            <a:spLocks noGrp="1"/>
          </p:cNvSpPr>
          <p:nvPr>
            <p:ph idx="1"/>
          </p:nvPr>
        </p:nvSpPr>
        <p:spPr>
          <a:xfrm>
            <a:off x="1176865" y="1981201"/>
            <a:ext cx="6798736" cy="3953932"/>
          </a:xfrm>
        </p:spPr>
        <p:txBody>
          <a:bodyPr/>
          <a:lstStyle/>
          <a:p>
            <a:r>
              <a:rPr lang="en-US" dirty="0" smtClean="0"/>
              <a:t>Chose 4 main characters – write full name in each square</a:t>
            </a:r>
          </a:p>
          <a:p>
            <a:r>
              <a:rPr lang="en-US" dirty="0" smtClean="0"/>
              <a:t>In each square you will write an argument (main idea), a piece of evidence to support the argument (find your own quote or use a starter from my list), and analysis to explain how that evidence is helping to prove your argument</a:t>
            </a:r>
          </a:p>
          <a:p>
            <a:r>
              <a:rPr lang="en-US" dirty="0" smtClean="0"/>
              <a:t>You get to decide what important, significant argument you will prove for each character</a:t>
            </a:r>
            <a:endParaRPr lang="en-US" dirty="0"/>
          </a:p>
        </p:txBody>
      </p:sp>
    </p:spTree>
    <p:extLst>
      <p:ext uri="{BB962C8B-B14F-4D97-AF65-F5344CB8AC3E}">
        <p14:creationId xmlns:p14="http://schemas.microsoft.com/office/powerpoint/2010/main" val="3243880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4" y="381000"/>
            <a:ext cx="6798734" cy="1303867"/>
          </a:xfrm>
        </p:spPr>
        <p:txBody>
          <a:bodyPr/>
          <a:lstStyle/>
          <a:p>
            <a:r>
              <a:rPr lang="en-US" dirty="0" smtClean="0"/>
              <a:t>Example:</a:t>
            </a:r>
            <a:endParaRPr lang="en-US" dirty="0"/>
          </a:p>
        </p:txBody>
      </p:sp>
      <p:sp>
        <p:nvSpPr>
          <p:cNvPr id="3" name="Content Placeholder 2"/>
          <p:cNvSpPr>
            <a:spLocks noGrp="1"/>
          </p:cNvSpPr>
          <p:nvPr>
            <p:ph idx="1"/>
          </p:nvPr>
        </p:nvSpPr>
        <p:spPr>
          <a:xfrm>
            <a:off x="1161622" y="1371600"/>
            <a:ext cx="6798736" cy="3682065"/>
          </a:xfrm>
        </p:spPr>
        <p:txBody>
          <a:bodyPr>
            <a:noAutofit/>
          </a:bodyPr>
          <a:lstStyle/>
          <a:p>
            <a:r>
              <a:rPr lang="en-US" sz="2000" b="1" dirty="0" smtClean="0"/>
              <a:t>Nick </a:t>
            </a:r>
            <a:r>
              <a:rPr lang="en-US" sz="2000" b="1" dirty="0" err="1" smtClean="0"/>
              <a:t>Carraway</a:t>
            </a:r>
            <a:endParaRPr lang="en-US" sz="2000" b="1" dirty="0" smtClean="0"/>
          </a:p>
          <a:p>
            <a:r>
              <a:rPr lang="en-US" sz="2000" b="1" dirty="0" smtClean="0"/>
              <a:t>Argument/Main Idea</a:t>
            </a:r>
            <a:r>
              <a:rPr lang="en-US" sz="2000" dirty="0" smtClean="0"/>
              <a:t>: Nick is the only true, loyal friend to Gatsby; all the other people in Gatsby’s  life were superficial leeches using him for his influence and money.</a:t>
            </a:r>
          </a:p>
          <a:p>
            <a:r>
              <a:rPr lang="en-US" sz="2000" b="1" dirty="0" smtClean="0"/>
              <a:t>Evidence</a:t>
            </a:r>
            <a:r>
              <a:rPr lang="en-US" sz="2000" dirty="0" smtClean="0"/>
              <a:t>: “I found myself on </a:t>
            </a:r>
            <a:r>
              <a:rPr lang="en-US" sz="2000" dirty="0" err="1" smtClean="0"/>
              <a:t>Gatby’s</a:t>
            </a:r>
            <a:r>
              <a:rPr lang="en-US" sz="2000" dirty="0" smtClean="0"/>
              <a:t> side, and alone . . . every surmise about him, and every practical question was referred to me . . . it grew upon me that I was responsible, because no one else was interested”(164).</a:t>
            </a:r>
          </a:p>
          <a:p>
            <a:r>
              <a:rPr lang="en-US" sz="2000" b="1" dirty="0" smtClean="0"/>
              <a:t>Analysis</a:t>
            </a:r>
            <a:r>
              <a:rPr lang="en-US" sz="2000" dirty="0" smtClean="0"/>
              <a:t>: After Gatsby’s death, Nick finds himself the lone defender of </a:t>
            </a:r>
            <a:r>
              <a:rPr lang="en-US" sz="2000" dirty="0" err="1" smtClean="0"/>
              <a:t>Gastby’s</a:t>
            </a:r>
            <a:r>
              <a:rPr lang="en-US" sz="2000" dirty="0" smtClean="0"/>
              <a:t> story and honor.  Not only does no one come to the funeral, but no one is interested in Gatsby anymore now that he can no longer offer anything to the masses. Nick remains to comfort Gatsby’s father and to honor his companion when no one else does, not even Daisy who claimed to love Gatsby.</a:t>
            </a:r>
          </a:p>
        </p:txBody>
      </p:sp>
    </p:spTree>
    <p:extLst>
      <p:ext uri="{BB962C8B-B14F-4D97-AF65-F5344CB8AC3E}">
        <p14:creationId xmlns:p14="http://schemas.microsoft.com/office/powerpoint/2010/main" val="447679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5" y="0"/>
            <a:ext cx="6798734" cy="1066801"/>
          </a:xfrm>
        </p:spPr>
        <p:txBody>
          <a:bodyPr/>
          <a:lstStyle/>
          <a:p>
            <a:r>
              <a:rPr lang="en-US" dirty="0" smtClean="0"/>
              <a:t>Some quotes . . . </a:t>
            </a:r>
            <a:endParaRPr lang="en-US" dirty="0"/>
          </a:p>
        </p:txBody>
      </p:sp>
      <p:sp>
        <p:nvSpPr>
          <p:cNvPr id="3" name="Content Placeholder 2"/>
          <p:cNvSpPr>
            <a:spLocks noGrp="1"/>
          </p:cNvSpPr>
          <p:nvPr>
            <p:ph idx="1"/>
          </p:nvPr>
        </p:nvSpPr>
        <p:spPr>
          <a:xfrm>
            <a:off x="685800" y="914400"/>
            <a:ext cx="7772399" cy="5486400"/>
          </a:xfrm>
        </p:spPr>
        <p:txBody>
          <a:bodyPr>
            <a:normAutofit fontScale="55000" lnSpcReduction="20000"/>
          </a:bodyPr>
          <a:lstStyle/>
          <a:p>
            <a:r>
              <a:rPr lang="en-US" dirty="0" smtClean="0"/>
              <a:t>“He wanted nothing less of Daisy . . .” (109)</a:t>
            </a:r>
          </a:p>
          <a:p>
            <a:r>
              <a:rPr lang="en-US" dirty="0" smtClean="0"/>
              <a:t>“Can’t repeat the past? . . .”(110) lots of choices around and after this quote </a:t>
            </a:r>
          </a:p>
          <a:p>
            <a:r>
              <a:rPr lang="en-US" dirty="0" smtClean="0"/>
              <a:t>“What will we do with ourselves this afternoon . . .”(118)</a:t>
            </a:r>
          </a:p>
          <a:p>
            <a:r>
              <a:rPr lang="en-US" dirty="0" smtClean="0"/>
              <a:t>“She had told him that she loved him, and Tom Buchanan saw . . .”(119)</a:t>
            </a:r>
          </a:p>
          <a:p>
            <a:r>
              <a:rPr lang="en-US" dirty="0" smtClean="0"/>
              <a:t>“Her voice is full of money”(120)</a:t>
            </a:r>
          </a:p>
          <a:p>
            <a:r>
              <a:rPr lang="en-US" dirty="0" smtClean="0"/>
              <a:t>“There’s no confusion like the confusion of a simple mind, and as we drove away Tom was feeling the hot whips of panic”(125).</a:t>
            </a:r>
          </a:p>
          <a:p>
            <a:r>
              <a:rPr lang="en-US" dirty="0" smtClean="0"/>
              <a:t>“She never loved you, do you hear? . . .”(131)</a:t>
            </a:r>
          </a:p>
          <a:p>
            <a:r>
              <a:rPr lang="en-US" dirty="0" smtClean="0"/>
              <a:t>“In a little while I heard a low husky sob, and saw that the tears were overflowing down his face”(141).</a:t>
            </a:r>
          </a:p>
          <a:p>
            <a:r>
              <a:rPr lang="en-US" dirty="0" smtClean="0"/>
              <a:t>“I’d had enough of all of them for one day, and suddenly that included Jordan too”(142).</a:t>
            </a:r>
          </a:p>
          <a:p>
            <a:r>
              <a:rPr lang="en-US" dirty="0" smtClean="0"/>
              <a:t>“Yes, he said after a moment, ‘but of course I’ll say I was”(143).</a:t>
            </a:r>
          </a:p>
          <a:p>
            <a:r>
              <a:rPr lang="en-US" dirty="0" smtClean="0"/>
              <a:t>“There was an unmistakable air of natural intimacy about the picture  . . . . (145).</a:t>
            </a:r>
          </a:p>
          <a:p>
            <a:r>
              <a:rPr lang="en-US" dirty="0" smtClean="0"/>
              <a:t>“He was clutching at some last hope and I couldn’t bear to shake him free”(148).</a:t>
            </a:r>
          </a:p>
          <a:p>
            <a:r>
              <a:rPr lang="en-US" dirty="0" smtClean="0"/>
              <a:t>“If that was true he must have felt that he had lost the old warm world, paid a high price for living too long with a single dream”(161).</a:t>
            </a:r>
          </a:p>
          <a:p>
            <a:r>
              <a:rPr lang="en-US" dirty="0" smtClean="0"/>
              <a:t>“He come out to see me two years ago and bought me the house I live in now . . .”(172)</a:t>
            </a:r>
          </a:p>
          <a:p>
            <a:r>
              <a:rPr lang="en-US" dirty="0" smtClean="0"/>
              <a:t>“I tried to think about Gatsby for a moment, but he was already too far away, and I could only remember, without resentment, that Daisy hadn’t sent a message or a flower”(174).</a:t>
            </a:r>
          </a:p>
          <a:p>
            <a:r>
              <a:rPr lang="en-US" dirty="0" smtClean="0"/>
              <a:t>“They were careless people </a:t>
            </a:r>
            <a:r>
              <a:rPr lang="en-US" dirty="0" err="1" smtClean="0"/>
              <a:t>people</a:t>
            </a:r>
            <a:r>
              <a:rPr lang="en-US" dirty="0" smtClean="0"/>
              <a:t>, Tom and Daisy – they smashed up things and creatures . . .”(179).</a:t>
            </a:r>
          </a:p>
          <a:p>
            <a:r>
              <a:rPr lang="en-US" dirty="0" smtClean="0"/>
              <a:t>Lots of choices on last page of novel</a:t>
            </a:r>
          </a:p>
          <a:p>
            <a:endParaRPr lang="en-US" dirty="0" smtClean="0"/>
          </a:p>
          <a:p>
            <a:endParaRPr lang="en-US" dirty="0"/>
          </a:p>
        </p:txBody>
      </p:sp>
    </p:spTree>
    <p:extLst>
      <p:ext uri="{BB962C8B-B14F-4D97-AF65-F5344CB8AC3E}">
        <p14:creationId xmlns:p14="http://schemas.microsoft.com/office/powerpoint/2010/main" val="3977154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520940" cy="914400"/>
          </a:xfrm>
        </p:spPr>
        <p:txBody>
          <a:bodyPr>
            <a:normAutofit fontScale="90000"/>
          </a:bodyPr>
          <a:lstStyle/>
          <a:p>
            <a:r>
              <a:rPr lang="en-US" dirty="0" smtClean="0"/>
              <a:t/>
            </a:r>
            <a:br>
              <a:rPr lang="en-US" dirty="0" smtClean="0"/>
            </a:br>
            <a:r>
              <a:rPr lang="en-US" b="1" dirty="0" smtClean="0"/>
              <a:t>Characterization in the exposition</a:t>
            </a:r>
            <a:endParaRPr lang="en-US" b="1" dirty="0"/>
          </a:p>
        </p:txBody>
      </p:sp>
      <p:sp>
        <p:nvSpPr>
          <p:cNvPr id="3" name="Content Placeholder 2"/>
          <p:cNvSpPr>
            <a:spLocks noGrp="1"/>
          </p:cNvSpPr>
          <p:nvPr>
            <p:ph idx="1"/>
          </p:nvPr>
        </p:nvSpPr>
        <p:spPr>
          <a:xfrm>
            <a:off x="609600" y="2438400"/>
            <a:ext cx="8001000" cy="5943600"/>
          </a:xfrm>
        </p:spPr>
        <p:txBody>
          <a:bodyPr>
            <a:normAutofit/>
          </a:bodyPr>
          <a:lstStyle/>
          <a:p>
            <a:pPr>
              <a:buFont typeface="Arial" pitchFamily="34" charset="0"/>
              <a:buChar char="•"/>
            </a:pPr>
            <a:r>
              <a:rPr lang="en-US" sz="3600" dirty="0" smtClean="0"/>
              <a:t>Initial impressions of Daisy, Tom, Jordan, Nick? (ONE </a:t>
            </a:r>
            <a:r>
              <a:rPr lang="en-US" sz="3600" b="1" dirty="0" smtClean="0"/>
              <a:t>academic, intelligent </a:t>
            </a:r>
            <a:r>
              <a:rPr lang="en-US" sz="3600" dirty="0" smtClean="0"/>
              <a:t>word for each character, on board, put your initials next to your word.  NO repeats!)</a:t>
            </a:r>
          </a:p>
          <a:p>
            <a:endParaRPr lang="en-US" sz="2800" dirty="0" smtClean="0"/>
          </a:p>
        </p:txBody>
      </p:sp>
    </p:spTree>
    <p:extLst>
      <p:ext uri="{BB962C8B-B14F-4D97-AF65-F5344CB8AC3E}">
        <p14:creationId xmlns:p14="http://schemas.microsoft.com/office/powerpoint/2010/main" val="3209719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20940" cy="548640"/>
          </a:xfrm>
        </p:spPr>
        <p:txBody>
          <a:bodyPr>
            <a:normAutofit fontScale="90000"/>
          </a:bodyPr>
          <a:lstStyle/>
          <a:p>
            <a:r>
              <a:rPr lang="en-US" dirty="0" smtClean="0"/>
              <a:t>Blame game</a:t>
            </a:r>
            <a:endParaRPr lang="en-US" dirty="0"/>
          </a:p>
        </p:txBody>
      </p:sp>
      <p:sp>
        <p:nvSpPr>
          <p:cNvPr id="3" name="Content Placeholder 2"/>
          <p:cNvSpPr>
            <a:spLocks noGrp="1"/>
          </p:cNvSpPr>
          <p:nvPr>
            <p:ph idx="1"/>
          </p:nvPr>
        </p:nvSpPr>
        <p:spPr>
          <a:xfrm>
            <a:off x="838200" y="685800"/>
            <a:ext cx="7520940" cy="6172200"/>
          </a:xfrm>
        </p:spPr>
        <p:txBody>
          <a:bodyPr>
            <a:normAutofit lnSpcReduction="10000"/>
          </a:bodyPr>
          <a:lstStyle/>
          <a:p>
            <a:pPr>
              <a:buFont typeface="Arial" pitchFamily="34" charset="0"/>
              <a:buChar char="•"/>
            </a:pPr>
            <a:r>
              <a:rPr lang="en-US" sz="2000" dirty="0" smtClean="0"/>
              <a:t>Objective: to assign blame for the death and fate of Gatsby</a:t>
            </a:r>
          </a:p>
          <a:p>
            <a:pPr>
              <a:buFont typeface="Arial" pitchFamily="34" charset="0"/>
              <a:buChar char="•"/>
            </a:pPr>
            <a:r>
              <a:rPr lang="en-US" sz="2000" b="0" dirty="0" smtClean="0"/>
              <a:t>Procedure:</a:t>
            </a:r>
          </a:p>
          <a:p>
            <a:pPr>
              <a:buFont typeface="Arial" pitchFamily="34" charset="0"/>
              <a:buChar char="•"/>
            </a:pPr>
            <a:r>
              <a:rPr lang="en-US" sz="2000" dirty="0"/>
              <a:t>Round 1</a:t>
            </a:r>
            <a:r>
              <a:rPr lang="en-US" sz="2000" b="0" dirty="0"/>
              <a:t>: You have </a:t>
            </a:r>
            <a:r>
              <a:rPr lang="en-US" sz="2000" b="0" dirty="0" smtClean="0"/>
              <a:t>15 </a:t>
            </a:r>
            <a:r>
              <a:rPr lang="en-US" sz="2000" b="0" dirty="0"/>
              <a:t>minutes to create a pie chart that is assigning blame for the death of Gatsby in chapter 8.  I suggest making a list of </a:t>
            </a:r>
            <a:r>
              <a:rPr lang="en-US" sz="2000" b="0" dirty="0" smtClean="0"/>
              <a:t>the characters potentially </a:t>
            </a:r>
            <a:r>
              <a:rPr lang="en-US" sz="2000" b="0" dirty="0"/>
              <a:t>responsible </a:t>
            </a:r>
            <a:r>
              <a:rPr lang="en-US" sz="2000" b="0" dirty="0" smtClean="0"/>
              <a:t>and </a:t>
            </a:r>
            <a:r>
              <a:rPr lang="en-US" sz="2000" b="0" dirty="0"/>
              <a:t>then assigning percentages.  At the end of </a:t>
            </a:r>
            <a:r>
              <a:rPr lang="en-US" sz="2000" b="0" dirty="0" smtClean="0"/>
              <a:t>15 </a:t>
            </a:r>
            <a:r>
              <a:rPr lang="en-US" sz="2000" b="0" dirty="0"/>
              <a:t>minutes, your poster must be on the wall with the pie chart complete and your group names on the back. </a:t>
            </a:r>
          </a:p>
          <a:p>
            <a:pPr>
              <a:buFont typeface="Arial" pitchFamily="34" charset="0"/>
              <a:buChar char="•"/>
            </a:pPr>
            <a:r>
              <a:rPr lang="en-US" sz="2000" b="0" dirty="0"/>
              <a:t>Round 2: You have </a:t>
            </a:r>
            <a:r>
              <a:rPr lang="en-US" sz="2000" b="1" dirty="0" smtClean="0"/>
              <a:t>5 </a:t>
            </a:r>
            <a:r>
              <a:rPr lang="en-US" sz="2000" b="1" dirty="0"/>
              <a:t>minutes </a:t>
            </a:r>
            <a:r>
              <a:rPr lang="en-US" sz="2000" b="0" dirty="0"/>
              <a:t>to grab a marker and argue against the choices made by other groups.  </a:t>
            </a:r>
            <a:r>
              <a:rPr lang="en-US" sz="2000" dirty="0" smtClean="0"/>
              <a:t>Visit FOUR pie charts. </a:t>
            </a:r>
            <a:r>
              <a:rPr lang="en-US" sz="2000" b="0" dirty="0" smtClean="0"/>
              <a:t>Use </a:t>
            </a:r>
            <a:r>
              <a:rPr lang="en-US" sz="2000" b="0" dirty="0"/>
              <a:t>the text when applicable to make your point.  All arguments against must be made on the </a:t>
            </a:r>
            <a:r>
              <a:rPr lang="en-US" sz="2000" b="1" u="sng" dirty="0"/>
              <a:t>left side </a:t>
            </a:r>
            <a:r>
              <a:rPr lang="en-US" sz="2000" b="0" dirty="0"/>
              <a:t>of the poster and outside the pie chart itself.  Please include </a:t>
            </a:r>
            <a:r>
              <a:rPr lang="en-US" sz="2000" b="1" u="sng" dirty="0"/>
              <a:t>your initials </a:t>
            </a:r>
            <a:r>
              <a:rPr lang="en-US" sz="2000" b="0" dirty="0"/>
              <a:t>next to your comments.  </a:t>
            </a:r>
          </a:p>
          <a:p>
            <a:pPr>
              <a:buFont typeface="Arial" pitchFamily="34" charset="0"/>
              <a:buChar char="•"/>
            </a:pPr>
            <a:r>
              <a:rPr lang="en-US" sz="2000" b="0" dirty="0"/>
              <a:t>Round 3: Come back to your own poster </a:t>
            </a:r>
            <a:r>
              <a:rPr lang="en-US" sz="2000" b="0" dirty="0" smtClean="0"/>
              <a:t>and read your peers’ comments.  </a:t>
            </a:r>
            <a:r>
              <a:rPr lang="en-US" sz="2000" b="0" dirty="0"/>
              <a:t>O</a:t>
            </a:r>
            <a:r>
              <a:rPr lang="en-US" sz="2000" b="0" dirty="0" smtClean="0"/>
              <a:t>n </a:t>
            </a:r>
            <a:r>
              <a:rPr lang="en-US" sz="2000" b="0" dirty="0"/>
              <a:t>the </a:t>
            </a:r>
            <a:r>
              <a:rPr lang="en-US" sz="2000" dirty="0"/>
              <a:t>right hand </a:t>
            </a:r>
            <a:r>
              <a:rPr lang="en-US" sz="2000" b="0" dirty="0"/>
              <a:t>side, defend your positions.  Use the text when applicable and be sure to </a:t>
            </a:r>
            <a:r>
              <a:rPr lang="en-US" sz="2000" b="0" u="sng" dirty="0"/>
              <a:t>respond directly </a:t>
            </a:r>
            <a:r>
              <a:rPr lang="en-US" sz="2000" b="0" dirty="0"/>
              <a:t>to the opposing arguments. </a:t>
            </a:r>
            <a:r>
              <a:rPr lang="en-US" sz="2000" b="0" dirty="0" smtClean="0"/>
              <a:t>Respond to AT LEAST FIVE comments by initials. 5 minutes.</a:t>
            </a:r>
            <a:endParaRPr lang="en-US" sz="2000" b="0" dirty="0"/>
          </a:p>
          <a:p>
            <a:pPr marL="0" indent="0"/>
            <a:r>
              <a:rPr lang="en-US" dirty="0" smtClean="0"/>
              <a:t> </a:t>
            </a:r>
            <a:endParaRPr lang="en-US" dirty="0"/>
          </a:p>
        </p:txBody>
      </p:sp>
    </p:spTree>
    <p:extLst>
      <p:ext uri="{BB962C8B-B14F-4D97-AF65-F5344CB8AC3E}">
        <p14:creationId xmlns:p14="http://schemas.microsoft.com/office/powerpoint/2010/main" val="27512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and rough outline work</a:t>
            </a:r>
            <a:endParaRPr lang="en-US" dirty="0"/>
          </a:p>
        </p:txBody>
      </p:sp>
      <p:sp>
        <p:nvSpPr>
          <p:cNvPr id="3" name="Content Placeholder 2"/>
          <p:cNvSpPr>
            <a:spLocks noGrp="1"/>
          </p:cNvSpPr>
          <p:nvPr>
            <p:ph idx="1"/>
          </p:nvPr>
        </p:nvSpPr>
        <p:spPr>
          <a:xfrm>
            <a:off x="651933" y="2438400"/>
            <a:ext cx="7848599" cy="3910665"/>
          </a:xfrm>
        </p:spPr>
        <p:txBody>
          <a:bodyPr>
            <a:normAutofit fontScale="92500" lnSpcReduction="20000"/>
          </a:bodyPr>
          <a:lstStyle/>
          <a:p>
            <a:r>
              <a:rPr lang="en-US" b="1" dirty="0" smtClean="0"/>
              <a:t>Thesis check </a:t>
            </a:r>
            <a:r>
              <a:rPr lang="en-US" dirty="0" smtClean="0"/>
              <a:t>– remember to make it complex – the “so what” half of the thesis – this portion can easily be achieved by adding “due to”, “because”, “and”, “therefore”, and so on.   A complex thesis lends to a more arguable and analysis-friendly essay!</a:t>
            </a:r>
          </a:p>
          <a:p>
            <a:r>
              <a:rPr lang="en-US" b="1" dirty="0" smtClean="0"/>
              <a:t>Rough outline </a:t>
            </a:r>
            <a:r>
              <a:rPr lang="en-US" dirty="0" smtClean="0"/>
              <a:t>– how many body paragraphs will you have? (2-4)</a:t>
            </a:r>
          </a:p>
          <a:p>
            <a:r>
              <a:rPr lang="en-US" dirty="0" smtClean="0"/>
              <a:t>Write out your </a:t>
            </a:r>
            <a:r>
              <a:rPr lang="en-US" b="1" u="sng" dirty="0" smtClean="0"/>
              <a:t>topic sentences </a:t>
            </a:r>
            <a:r>
              <a:rPr lang="en-US" dirty="0" smtClean="0"/>
              <a:t>for each body paragraph – these MUST BE ARGUABLE!  Just like a THESIS statement – your TOPIC SENTENCE is also presenting an argument – what is the paragraph going to prove?  </a:t>
            </a:r>
          </a:p>
          <a:p>
            <a:r>
              <a:rPr lang="en-US" dirty="0" smtClean="0"/>
              <a:t>Then break it down into sub-points, or main ideas, then evidence and analysis.  There should be </a:t>
            </a:r>
            <a:r>
              <a:rPr lang="en-US" u="sng" dirty="0"/>
              <a:t>at </a:t>
            </a:r>
            <a:r>
              <a:rPr lang="en-US" u="sng" dirty="0" smtClean="0"/>
              <a:t>least </a:t>
            </a:r>
            <a:r>
              <a:rPr lang="en-US" dirty="0" smtClean="0"/>
              <a:t>TWO pieces of evidence per paragraph!</a:t>
            </a:r>
            <a:endParaRPr lang="en-US" dirty="0"/>
          </a:p>
        </p:txBody>
      </p:sp>
    </p:spTree>
    <p:extLst>
      <p:ext uri="{BB962C8B-B14F-4D97-AF65-F5344CB8AC3E}">
        <p14:creationId xmlns:p14="http://schemas.microsoft.com/office/powerpoint/2010/main" val="2690861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essays</a:t>
            </a:r>
            <a:endParaRPr lang="en-US" dirty="0"/>
          </a:p>
        </p:txBody>
      </p:sp>
      <p:sp>
        <p:nvSpPr>
          <p:cNvPr id="3" name="Content Placeholder 2"/>
          <p:cNvSpPr>
            <a:spLocks noGrp="1"/>
          </p:cNvSpPr>
          <p:nvPr>
            <p:ph idx="1"/>
          </p:nvPr>
        </p:nvSpPr>
        <p:spPr>
          <a:xfrm>
            <a:off x="762000" y="2490135"/>
            <a:ext cx="7696199" cy="3834465"/>
          </a:xfrm>
        </p:spPr>
        <p:txBody>
          <a:bodyPr>
            <a:normAutofit fontScale="92500" lnSpcReduction="20000"/>
          </a:bodyPr>
          <a:lstStyle/>
          <a:p>
            <a:r>
              <a:rPr lang="en-US" dirty="0" smtClean="0"/>
              <a:t>Wednesday and Thursday in class: keep working on your essays – moving to finding evidence and drafting the body paragraphs – HOMEWORK – complete the body paragraphs</a:t>
            </a:r>
          </a:p>
          <a:p>
            <a:r>
              <a:rPr lang="en-US" dirty="0" smtClean="0"/>
              <a:t>In class FRIDAY – have a typed essay with all body paragraphs complete.  We will do peer revision – this time there will be a point penalty if you do not have this complete – HOMEWORK – improve and revise your body paragraphs and add an intro and conclusion if you did not yet.</a:t>
            </a:r>
          </a:p>
          <a:p>
            <a:r>
              <a:rPr lang="en-US" dirty="0" smtClean="0"/>
              <a:t>In class MONDAY – have a  new and improved typed, near-final essay with all paragraphs ready for peer editing.  HOMEWORK – make proofreading adjustments and submit to turnitin.com on time</a:t>
            </a:r>
            <a:endParaRPr lang="en-US" dirty="0"/>
          </a:p>
        </p:txBody>
      </p:sp>
    </p:spTree>
    <p:extLst>
      <p:ext uri="{BB962C8B-B14F-4D97-AF65-F5344CB8AC3E}">
        <p14:creationId xmlns:p14="http://schemas.microsoft.com/office/powerpoint/2010/main" val="58659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6798734" cy="913463"/>
          </a:xfrm>
        </p:spPr>
        <p:txBody>
          <a:bodyPr>
            <a:normAutofit/>
          </a:bodyPr>
          <a:lstStyle/>
          <a:p>
            <a:r>
              <a:rPr lang="en-US" b="1" dirty="0" smtClean="0"/>
              <a:t>Fitzgerald’s writing style: </a:t>
            </a:r>
            <a:endParaRPr lang="en-US" b="1" dirty="0"/>
          </a:p>
        </p:txBody>
      </p:sp>
      <p:sp>
        <p:nvSpPr>
          <p:cNvPr id="3" name="Content Placeholder 2"/>
          <p:cNvSpPr>
            <a:spLocks noGrp="1"/>
          </p:cNvSpPr>
          <p:nvPr>
            <p:ph idx="1"/>
          </p:nvPr>
        </p:nvSpPr>
        <p:spPr>
          <a:xfrm>
            <a:off x="685800" y="1599263"/>
            <a:ext cx="7520940" cy="4038600"/>
          </a:xfrm>
        </p:spPr>
        <p:txBody>
          <a:bodyPr>
            <a:normAutofit fontScale="92500"/>
          </a:bodyPr>
          <a:lstStyle/>
          <a:p>
            <a:pPr marL="571500" indent="-571500">
              <a:buFont typeface="Arial" pitchFamily="34" charset="0"/>
              <a:buChar char="•"/>
            </a:pPr>
            <a:r>
              <a:rPr lang="en-US" sz="3600" dirty="0" smtClean="0"/>
              <a:t>Use of imagery, similes and metaphors</a:t>
            </a:r>
          </a:p>
          <a:p>
            <a:pPr marL="571500" indent="-571500">
              <a:buFont typeface="Arial" pitchFamily="34" charset="0"/>
              <a:buChar char="•"/>
            </a:pPr>
            <a:r>
              <a:rPr lang="en-US" sz="3600" dirty="0" smtClean="0"/>
              <a:t>Hint: </a:t>
            </a:r>
            <a:r>
              <a:rPr lang="en-US" sz="3600" smtClean="0"/>
              <a:t>Page 8/12 </a:t>
            </a:r>
            <a:r>
              <a:rPr lang="en-US" sz="3600" dirty="0" smtClean="0"/>
              <a:t>– inside the Buchanan mansion and describing the two women (Daisy and Jordan Baker)</a:t>
            </a:r>
          </a:p>
          <a:p>
            <a:pPr marL="571500" indent="-571500">
              <a:buFont typeface="Arial" pitchFamily="34" charset="0"/>
              <a:buChar char="•"/>
            </a:pPr>
            <a:r>
              <a:rPr lang="en-US" sz="3600" dirty="0" smtClean="0"/>
              <a:t>Find examples (at least three) and explain why the author would have chosen to use those – why do they work so well?</a:t>
            </a:r>
            <a:endParaRPr lang="en-US" sz="3600" dirty="0"/>
          </a:p>
        </p:txBody>
      </p:sp>
    </p:spTree>
    <p:extLst>
      <p:ext uri="{BB962C8B-B14F-4D97-AF65-F5344CB8AC3E}">
        <p14:creationId xmlns:p14="http://schemas.microsoft.com/office/powerpoint/2010/main" val="309278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520940" cy="6096000"/>
          </a:xfrm>
        </p:spPr>
        <p:txBody>
          <a:bodyPr>
            <a:normAutofit fontScale="92500" lnSpcReduction="10000"/>
          </a:bodyPr>
          <a:lstStyle/>
          <a:p>
            <a:pPr marL="0" indent="0">
              <a:buNone/>
            </a:pPr>
            <a:r>
              <a:rPr lang="en-US" sz="3200" dirty="0" smtClean="0"/>
              <a:t>Discussion</a:t>
            </a:r>
          </a:p>
          <a:p>
            <a:pPr marL="457200" indent="-457200">
              <a:buFont typeface="Arial" pitchFamily="34" charset="0"/>
              <a:buChar char="•"/>
            </a:pPr>
            <a:r>
              <a:rPr lang="en-US" sz="3200" dirty="0" smtClean="0"/>
              <a:t>How does Fitzgerald describe East Egg?</a:t>
            </a:r>
          </a:p>
          <a:p>
            <a:pPr marL="457200" indent="-457200">
              <a:buFont typeface="Arial" pitchFamily="34" charset="0"/>
              <a:buChar char="•"/>
            </a:pPr>
            <a:r>
              <a:rPr lang="en-US" sz="3200" dirty="0" smtClean="0"/>
              <a:t>How does he describe West Egg?</a:t>
            </a:r>
          </a:p>
          <a:p>
            <a:pPr marL="457200" indent="-457200">
              <a:buFont typeface="Arial" pitchFamily="34" charset="0"/>
              <a:buChar char="•"/>
            </a:pPr>
            <a:r>
              <a:rPr lang="en-US" sz="3200" dirty="0" smtClean="0"/>
              <a:t>What does Nick say about Gatsby?</a:t>
            </a:r>
          </a:p>
          <a:p>
            <a:pPr marL="457200" indent="-457200">
              <a:buFont typeface="Arial" pitchFamily="34" charset="0"/>
              <a:buChar char="•"/>
            </a:pPr>
            <a:r>
              <a:rPr lang="en-US" sz="3200" dirty="0" smtClean="0"/>
              <a:t>How would you characterize Nick so far?</a:t>
            </a:r>
          </a:p>
          <a:p>
            <a:pPr marL="457200" indent="-457200">
              <a:buFont typeface="Arial" pitchFamily="34" charset="0"/>
              <a:buChar char="•"/>
            </a:pPr>
            <a:r>
              <a:rPr lang="en-US" sz="3200" dirty="0" smtClean="0"/>
              <a:t>Is Nick a reliable narrator?  Why? </a:t>
            </a:r>
          </a:p>
          <a:p>
            <a:pPr marL="457200" indent="-457200">
              <a:buFont typeface="Arial" pitchFamily="34" charset="0"/>
              <a:buChar char="•"/>
            </a:pPr>
            <a:r>
              <a:rPr lang="en-US" sz="3200" dirty="0" smtClean="0"/>
              <a:t>Explain the following quote: “I felt that Tom would drift on forever seeking, a little wistfully, for the dramatic turbulence of some irrecoverable football game” </a:t>
            </a:r>
            <a:r>
              <a:rPr lang="en-US" sz="3200" smtClean="0"/>
              <a:t>(6/10).</a:t>
            </a:r>
            <a:endParaRPr lang="en-US" sz="3200" dirty="0" smtClean="0"/>
          </a:p>
          <a:p>
            <a:pPr marL="457200" indent="-457200">
              <a:buFont typeface="Arial" pitchFamily="34" charset="0"/>
              <a:buChar char="•"/>
            </a:pPr>
            <a:r>
              <a:rPr lang="en-US" sz="3500" dirty="0" smtClean="0"/>
              <a:t>Find evidence, be specific, use quotes!</a:t>
            </a:r>
            <a:endParaRPr lang="en-US" sz="3500" dirty="0"/>
          </a:p>
        </p:txBody>
      </p:sp>
    </p:spTree>
    <p:extLst>
      <p:ext uri="{BB962C8B-B14F-4D97-AF65-F5344CB8AC3E}">
        <p14:creationId xmlns:p14="http://schemas.microsoft.com/office/powerpoint/2010/main" val="2151614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9660" y="1066800"/>
            <a:ext cx="7520940" cy="3579849"/>
          </a:xfrm>
        </p:spPr>
        <p:txBody>
          <a:bodyPr/>
          <a:lstStyle/>
          <a:p>
            <a:endParaRPr lang="en-US"/>
          </a:p>
        </p:txBody>
      </p:sp>
      <p:sp>
        <p:nvSpPr>
          <p:cNvPr id="4" name="Rectangle 3"/>
          <p:cNvSpPr/>
          <p:nvPr/>
        </p:nvSpPr>
        <p:spPr>
          <a:xfrm>
            <a:off x="381000" y="1143000"/>
            <a:ext cx="8229600" cy="3108543"/>
          </a:xfrm>
          <a:prstGeom prst="rect">
            <a:avLst/>
          </a:prstGeom>
        </p:spPr>
        <p:txBody>
          <a:bodyPr wrap="square">
            <a:spAutoFit/>
          </a:bodyPr>
          <a:lstStyle/>
          <a:p>
            <a:pPr>
              <a:buFont typeface="Arial" pitchFamily="34" charset="0"/>
              <a:buChar char="•"/>
            </a:pPr>
            <a:r>
              <a:rPr lang="en-US" sz="2800" dirty="0" smtClean="0"/>
              <a:t>          What </a:t>
            </a:r>
            <a:r>
              <a:rPr lang="en-US" sz="2800" dirty="0"/>
              <a:t>is the marriage of Daisy and Tom like? </a:t>
            </a:r>
          </a:p>
          <a:p>
            <a:pPr lvl="2">
              <a:buFont typeface="Arial" pitchFamily="34" charset="0"/>
              <a:buChar char="•"/>
            </a:pPr>
            <a:r>
              <a:rPr lang="en-US" sz="2800" dirty="0" smtClean="0"/>
              <a:t>Does </a:t>
            </a:r>
            <a:r>
              <a:rPr lang="en-US" sz="2800" dirty="0"/>
              <a:t>Daisy know about the affair? Evidence?</a:t>
            </a:r>
          </a:p>
          <a:p>
            <a:pPr lvl="2">
              <a:buFont typeface="Arial" pitchFamily="34" charset="0"/>
              <a:buChar char="•"/>
            </a:pPr>
            <a:r>
              <a:rPr lang="en-US" sz="2800" dirty="0"/>
              <a:t>How is she coping with her husband’s infidelity</a:t>
            </a:r>
            <a:r>
              <a:rPr lang="en-US" sz="2800" dirty="0" smtClean="0"/>
              <a:t>? Evidence?</a:t>
            </a:r>
          </a:p>
          <a:p>
            <a:pPr lvl="2">
              <a:buFont typeface="Arial" pitchFamily="34" charset="0"/>
              <a:buChar char="•"/>
            </a:pPr>
            <a:r>
              <a:rPr lang="en-US" sz="2800" dirty="0" smtClean="0"/>
              <a:t>GATSBY is first seen – how is he introduced? What is he doing? What are some clues?</a:t>
            </a:r>
            <a:endParaRPr lang="en-US" sz="2800" dirty="0"/>
          </a:p>
          <a:p>
            <a:pPr lvl="2">
              <a:buFont typeface="Arial" pitchFamily="34" charset="0"/>
              <a:buChar char="•"/>
            </a:pPr>
            <a:endParaRPr lang="en-US" sz="2800" dirty="0"/>
          </a:p>
        </p:txBody>
      </p:sp>
    </p:spTree>
    <p:extLst>
      <p:ext uri="{BB962C8B-B14F-4D97-AF65-F5344CB8AC3E}">
        <p14:creationId xmlns:p14="http://schemas.microsoft.com/office/powerpoint/2010/main" val="35165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5" y="685800"/>
            <a:ext cx="6798734" cy="761063"/>
          </a:xfrm>
        </p:spPr>
        <p:txBody>
          <a:bodyPr/>
          <a:lstStyle/>
          <a:p>
            <a:r>
              <a:rPr lang="en-US" dirty="0" smtClean="0"/>
              <a:t>Beginning of chapter two</a:t>
            </a:r>
            <a:endParaRPr lang="en-US" dirty="0"/>
          </a:p>
        </p:txBody>
      </p:sp>
      <p:sp>
        <p:nvSpPr>
          <p:cNvPr id="3" name="Content Placeholder 2"/>
          <p:cNvSpPr>
            <a:spLocks noGrp="1"/>
          </p:cNvSpPr>
          <p:nvPr>
            <p:ph idx="1"/>
          </p:nvPr>
        </p:nvSpPr>
        <p:spPr>
          <a:xfrm>
            <a:off x="1176863" y="1446863"/>
            <a:ext cx="6798736" cy="3444997"/>
          </a:xfrm>
        </p:spPr>
        <p:txBody>
          <a:bodyPr>
            <a:noAutofit/>
          </a:bodyPr>
          <a:lstStyle/>
          <a:p>
            <a:r>
              <a:rPr lang="en-US" dirty="0" smtClean="0"/>
              <a:t>Find the most significant line about:</a:t>
            </a:r>
          </a:p>
          <a:p>
            <a:r>
              <a:rPr lang="en-US" dirty="0"/>
              <a:t>	</a:t>
            </a:r>
            <a:r>
              <a:rPr lang="en-US" dirty="0" smtClean="0"/>
              <a:t>1. The valley of ashes</a:t>
            </a:r>
          </a:p>
          <a:p>
            <a:r>
              <a:rPr lang="en-US" dirty="0"/>
              <a:t>	</a:t>
            </a:r>
            <a:r>
              <a:rPr lang="en-US" dirty="0" smtClean="0"/>
              <a:t>2. Doctor T.J. </a:t>
            </a:r>
            <a:r>
              <a:rPr lang="en-US" dirty="0" err="1" smtClean="0"/>
              <a:t>Eckleburg</a:t>
            </a:r>
            <a:endParaRPr lang="en-US" dirty="0" smtClean="0"/>
          </a:p>
          <a:p>
            <a:r>
              <a:rPr lang="en-US" dirty="0"/>
              <a:t>	</a:t>
            </a:r>
            <a:r>
              <a:rPr lang="en-US" dirty="0" smtClean="0"/>
              <a:t>3. Myrtle Wilson</a:t>
            </a:r>
          </a:p>
          <a:p>
            <a:r>
              <a:rPr lang="en-US" dirty="0"/>
              <a:t>	</a:t>
            </a:r>
            <a:r>
              <a:rPr lang="en-US" dirty="0" smtClean="0"/>
              <a:t>4. George Wilson</a:t>
            </a:r>
          </a:p>
          <a:p>
            <a:r>
              <a:rPr lang="en-US" dirty="0"/>
              <a:t>	</a:t>
            </a:r>
            <a:r>
              <a:rPr lang="en-US" dirty="0" smtClean="0"/>
              <a:t>5. Tom Buchanan</a:t>
            </a:r>
          </a:p>
          <a:p>
            <a:r>
              <a:rPr lang="en-US" dirty="0"/>
              <a:t>	</a:t>
            </a:r>
            <a:r>
              <a:rPr lang="en-US" dirty="0" smtClean="0"/>
              <a:t>6. Nick </a:t>
            </a:r>
            <a:r>
              <a:rPr lang="en-US" dirty="0" err="1" smtClean="0"/>
              <a:t>Carroway</a:t>
            </a:r>
            <a:endParaRPr lang="en-US" dirty="0" smtClean="0"/>
          </a:p>
          <a:p>
            <a:r>
              <a:rPr lang="en-US" dirty="0" smtClean="0"/>
              <a:t>Be prepared to share your line and explain your choice.  What is so important and that line? What does it reveal about the character?</a:t>
            </a:r>
          </a:p>
        </p:txBody>
      </p:sp>
    </p:spTree>
    <p:extLst>
      <p:ext uri="{BB962C8B-B14F-4D97-AF65-F5344CB8AC3E}">
        <p14:creationId xmlns:p14="http://schemas.microsoft.com/office/powerpoint/2010/main" val="242062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449" y="609600"/>
            <a:ext cx="6798734" cy="684863"/>
          </a:xfrm>
        </p:spPr>
        <p:txBody>
          <a:bodyPr>
            <a:normAutofit fontScale="90000"/>
          </a:bodyPr>
          <a:lstStyle/>
          <a:p>
            <a:r>
              <a:rPr lang="en-US" dirty="0" smtClean="0"/>
              <a:t>Chapter 2</a:t>
            </a:r>
            <a:endParaRPr lang="en-US" dirty="0"/>
          </a:p>
        </p:txBody>
      </p:sp>
      <p:sp>
        <p:nvSpPr>
          <p:cNvPr id="3" name="Content Placeholder 2"/>
          <p:cNvSpPr>
            <a:spLocks noGrp="1"/>
          </p:cNvSpPr>
          <p:nvPr>
            <p:ph idx="1"/>
          </p:nvPr>
        </p:nvSpPr>
        <p:spPr>
          <a:xfrm>
            <a:off x="798346" y="1447800"/>
            <a:ext cx="7520940" cy="4309572"/>
          </a:xfrm>
        </p:spPr>
        <p:txBody>
          <a:bodyPr>
            <a:noAutofit/>
          </a:bodyPr>
          <a:lstStyle/>
          <a:p>
            <a:pPr>
              <a:buFont typeface="Arial" pitchFamily="34" charset="0"/>
              <a:buChar char="•"/>
            </a:pPr>
            <a:r>
              <a:rPr lang="en-US" sz="2400" dirty="0" smtClean="0"/>
              <a:t>Silent reading to FINISH chapter two</a:t>
            </a:r>
          </a:p>
          <a:p>
            <a:pPr>
              <a:buFont typeface="Arial" pitchFamily="34" charset="0"/>
              <a:buChar char="•"/>
            </a:pPr>
            <a:r>
              <a:rPr lang="en-US" sz="2400" dirty="0" smtClean="0"/>
              <a:t>Once you’ve finished your reading, work on the discussion questions</a:t>
            </a:r>
          </a:p>
          <a:p>
            <a:pPr>
              <a:buFont typeface="Arial" pitchFamily="34" charset="0"/>
              <a:buChar char="•"/>
            </a:pPr>
            <a:r>
              <a:rPr lang="en-US" sz="2400" dirty="0" smtClean="0"/>
              <a:t>Each question needs to be answered</a:t>
            </a:r>
          </a:p>
          <a:p>
            <a:pPr>
              <a:buFont typeface="Arial" pitchFamily="34" charset="0"/>
              <a:buChar char="•"/>
            </a:pPr>
            <a:r>
              <a:rPr lang="en-US" sz="2400" dirty="0" smtClean="0"/>
              <a:t>You may work with a partner – complete, thoughtful sentences.  </a:t>
            </a:r>
          </a:p>
          <a:p>
            <a:pPr>
              <a:buFont typeface="Arial" pitchFamily="34" charset="0"/>
              <a:buChar char="•"/>
            </a:pPr>
            <a:r>
              <a:rPr lang="en-US" sz="2400" dirty="0" smtClean="0"/>
              <a:t>Write both names on the paper</a:t>
            </a:r>
          </a:p>
          <a:p>
            <a:pPr>
              <a:buFont typeface="Arial" pitchFamily="34" charset="0"/>
              <a:buChar char="•"/>
            </a:pPr>
            <a:r>
              <a:rPr lang="en-US" sz="2400" dirty="0" smtClean="0"/>
              <a:t>Turn in when done</a:t>
            </a:r>
          </a:p>
          <a:p>
            <a:pPr>
              <a:buFont typeface="Arial" pitchFamily="34" charset="0"/>
              <a:buChar char="•"/>
            </a:pPr>
            <a:r>
              <a:rPr lang="en-US" sz="2400" dirty="0" smtClean="0"/>
              <a:t>If time, complete chapter two study guide</a:t>
            </a:r>
          </a:p>
        </p:txBody>
      </p:sp>
    </p:spTree>
    <p:extLst>
      <p:ext uri="{BB962C8B-B14F-4D97-AF65-F5344CB8AC3E}">
        <p14:creationId xmlns:p14="http://schemas.microsoft.com/office/powerpoint/2010/main" val="1563013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6798734" cy="684863"/>
          </a:xfrm>
        </p:spPr>
        <p:txBody>
          <a:bodyPr>
            <a:normAutofit fontScale="90000"/>
          </a:bodyPr>
          <a:lstStyle/>
          <a:p>
            <a:r>
              <a:rPr lang="en-US" dirty="0" smtClean="0"/>
              <a:t>Chapter 2</a:t>
            </a:r>
            <a:endParaRPr lang="en-US" dirty="0"/>
          </a:p>
        </p:txBody>
      </p:sp>
      <p:sp>
        <p:nvSpPr>
          <p:cNvPr id="3" name="Content Placeholder 2"/>
          <p:cNvSpPr>
            <a:spLocks noGrp="1"/>
          </p:cNvSpPr>
          <p:nvPr>
            <p:ph idx="1"/>
          </p:nvPr>
        </p:nvSpPr>
        <p:spPr>
          <a:xfrm>
            <a:off x="781897" y="1294463"/>
            <a:ext cx="7520940" cy="5715000"/>
          </a:xfrm>
        </p:spPr>
        <p:txBody>
          <a:bodyPr>
            <a:normAutofit fontScale="92500"/>
          </a:bodyPr>
          <a:lstStyle/>
          <a:p>
            <a:r>
              <a:rPr lang="en-US" sz="2400" dirty="0" smtClean="0"/>
              <a:t>Discussion questions – work with a partner</a:t>
            </a:r>
          </a:p>
          <a:p>
            <a:pPr>
              <a:buFont typeface="+mj-lt"/>
              <a:buAutoNum type="arabicPeriod"/>
            </a:pPr>
            <a:r>
              <a:rPr lang="en-US" sz="2400" dirty="0" smtClean="0"/>
              <a:t>Find evidence that Tom’s violent nature has been foreshadowed.</a:t>
            </a:r>
          </a:p>
          <a:p>
            <a:pPr>
              <a:buFont typeface="+mj-lt"/>
              <a:buAutoNum type="arabicPeriod"/>
            </a:pPr>
            <a:r>
              <a:rPr lang="en-US" sz="2400" dirty="0" smtClean="0"/>
              <a:t>Do you feel sympathy for either Myrtle or Daisy?  Why?</a:t>
            </a:r>
          </a:p>
          <a:p>
            <a:pPr>
              <a:buFont typeface="+mj-lt"/>
              <a:buAutoNum type="arabicPeriod"/>
            </a:pPr>
            <a:r>
              <a:rPr lang="en-US" sz="2400" dirty="0" smtClean="0"/>
              <a:t>What happens to Nick in the end of chapter 2?</a:t>
            </a:r>
          </a:p>
          <a:p>
            <a:pPr>
              <a:buFont typeface="+mj-lt"/>
              <a:buAutoNum type="arabicPeriod"/>
            </a:pPr>
            <a:r>
              <a:rPr lang="en-US" sz="2400" dirty="0" smtClean="0"/>
              <a:t>How has Nick changed since his arrival on Long Island?  What might Fitzgerald be suggesting about society at that time?</a:t>
            </a:r>
          </a:p>
          <a:p>
            <a:pPr>
              <a:buFont typeface="+mj-lt"/>
              <a:buAutoNum type="arabicPeriod"/>
            </a:pPr>
            <a:r>
              <a:rPr lang="en-US" sz="2400" dirty="0" smtClean="0"/>
              <a:t>What is the MOOD at the social gathering at Tom’s apartment? How does Fitzgerald create that mood? What are the guests like? Would you want to socialize with them? Why?</a:t>
            </a:r>
          </a:p>
          <a:p>
            <a:pPr>
              <a:buFont typeface="+mj-lt"/>
              <a:buAutoNum type="arabicPeriod"/>
            </a:pPr>
            <a:r>
              <a:rPr lang="en-US" sz="2400" dirty="0" smtClean="0"/>
              <a:t>What does the following quote reveal about Gatsby?</a:t>
            </a:r>
          </a:p>
          <a:p>
            <a:pPr lvl="1">
              <a:buFont typeface="+mj-lt"/>
              <a:buAutoNum type="arabicPeriod"/>
            </a:pPr>
            <a:r>
              <a:rPr lang="en-US" sz="2400" dirty="0" smtClean="0"/>
              <a:t>“I’m scared of him. I’d hate to have him get anything on me”(32).</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800" dirty="0" smtClean="0"/>
              <a:t>Read half of chapter 3 and complete study guide questions</a:t>
            </a:r>
          </a:p>
          <a:p>
            <a:pPr>
              <a:buFont typeface="Arial" pitchFamily="34" charset="0"/>
              <a:buChar char="•"/>
            </a:pPr>
            <a:r>
              <a:rPr lang="en-US" sz="2800" dirty="0" smtClean="0"/>
              <a:t>Stop at the paragraph that begins, “The nature of Mr. </a:t>
            </a:r>
            <a:r>
              <a:rPr lang="en-US" sz="2800" dirty="0" err="1" smtClean="0"/>
              <a:t>Tostoff’s</a:t>
            </a:r>
            <a:r>
              <a:rPr lang="en-US" sz="2800" dirty="0" smtClean="0"/>
              <a:t> composition eluded me,” (50 or your version)</a:t>
            </a:r>
          </a:p>
        </p:txBody>
      </p:sp>
    </p:spTree>
    <p:extLst>
      <p:ext uri="{BB962C8B-B14F-4D97-AF65-F5344CB8AC3E}">
        <p14:creationId xmlns:p14="http://schemas.microsoft.com/office/powerpoint/2010/main" val="42857029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1928</TotalTime>
  <Words>1925</Words>
  <Application>Microsoft Office PowerPoint</Application>
  <PresentationFormat>On-screen Show (4:3)</PresentationFormat>
  <Paragraphs>138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Garamond</vt:lpstr>
      <vt:lpstr>Organic</vt:lpstr>
      <vt:lpstr>The Great Gatsby</vt:lpstr>
      <vt:lpstr> Characterization in the exposition</vt:lpstr>
      <vt:lpstr>Fitzgerald’s writing style: </vt:lpstr>
      <vt:lpstr>PowerPoint Presentation</vt:lpstr>
      <vt:lpstr>PowerPoint Presentation</vt:lpstr>
      <vt:lpstr>Beginning of chapter two</vt:lpstr>
      <vt:lpstr>Chapter 2</vt:lpstr>
      <vt:lpstr>Chapter 2</vt:lpstr>
      <vt:lpstr>PowerPoint Presentation</vt:lpstr>
      <vt:lpstr>Gatsby’s Party</vt:lpstr>
      <vt:lpstr>PowerPoint Presentation</vt:lpstr>
      <vt:lpstr>Friday 1/11 </vt:lpstr>
      <vt:lpstr>Symbolism board talk</vt:lpstr>
      <vt:lpstr>Who is Gatsby?</vt:lpstr>
      <vt:lpstr>Evidence practice chapter five</vt:lpstr>
      <vt:lpstr>Chapter seven</vt:lpstr>
      <vt:lpstr>Character 4-Square</vt:lpstr>
      <vt:lpstr>Example:</vt:lpstr>
      <vt:lpstr>Some quotes . . . </vt:lpstr>
      <vt:lpstr>Blame game</vt:lpstr>
      <vt:lpstr>Thesis and rough outline work</vt:lpstr>
      <vt:lpstr>Timeline for essays</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Gatsby</dc:title>
  <dc:creator>woldendorpk</dc:creator>
  <cp:lastModifiedBy>Cavotta, Kylie    IHS - Staff</cp:lastModifiedBy>
  <cp:revision>112</cp:revision>
  <dcterms:created xsi:type="dcterms:W3CDTF">2014-01-27T01:45:13Z</dcterms:created>
  <dcterms:modified xsi:type="dcterms:W3CDTF">2019-03-06T19:10:56Z</dcterms:modified>
</cp:coreProperties>
</file>