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74" r:id="rId5"/>
    <p:sldId id="272" r:id="rId6"/>
    <p:sldId id="278" r:id="rId7"/>
    <p:sldId id="260" r:id="rId8"/>
    <p:sldId id="268" r:id="rId9"/>
    <p:sldId id="279" r:id="rId10"/>
    <p:sldId id="280" r:id="rId11"/>
    <p:sldId id="277" r:id="rId12"/>
    <p:sldId id="28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9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21507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3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B2DCBD-144E-4D84-8494-524E399A2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5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15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41999-154C-4FDB-9AF3-BE610AC69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C98C5-36DA-4012-83D9-ACC9915028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6C00B-DDC6-4B8A-A371-D6F44DA562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9EA17-F674-4E60-BB8B-7FDA0F0942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32D5C-FCC2-4C0C-9B88-184C29E8DF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87C33-3170-4FCF-9082-A2999AA10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542B1-E409-46C3-8AD1-B1F325AEA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F0A67-2F54-4AD1-8986-329285DF47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85E21-252E-4F49-9798-DE2C3DD98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1B6D2-5D41-4C1D-B390-C425997567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20483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484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3C8B977-E7B1-4C8B-930F-A9DB85EF2DA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48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48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48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48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4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woldendorpk\AppData\Local\Microsoft\Windows\Temporary%20Internet%20Files\Content.IE5\3U081YQD\MS900074303%5b1%5d.mid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oldendorpk\AppData\Local\Microsoft\Windows\Temporary%20Internet%20Files\Content.IE5\19T8LR2O\MS900074303%5b1%5d.mid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MPj043307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-228600"/>
            <a:ext cx="7162800" cy="71628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057400"/>
            <a:ext cx="6781800" cy="3625850"/>
          </a:xfrm>
        </p:spPr>
        <p:txBody>
          <a:bodyPr/>
          <a:lstStyle/>
          <a:p>
            <a:r>
              <a:rPr lang="en-US" sz="5600" dirty="0"/>
              <a:t>The Dark Romantics</a:t>
            </a:r>
            <a:br>
              <a:rPr lang="en-US" sz="5600" dirty="0"/>
            </a:br>
            <a:r>
              <a:rPr lang="en-US" sz="5600" dirty="0"/>
              <a:t/>
            </a:r>
            <a:br>
              <a:rPr lang="en-US" sz="5600" dirty="0"/>
            </a:br>
            <a:endParaRPr lang="en-US" sz="5600" dirty="0"/>
          </a:p>
        </p:txBody>
      </p:sp>
      <p:pic>
        <p:nvPicPr>
          <p:cNvPr id="6" name="MS900074303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8288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Motifs in Poe </a:t>
            </a:r>
            <a:r>
              <a:rPr lang="en-US" sz="3200" dirty="0" smtClean="0"/>
              <a:t>(reoccurring symbols/ideas)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EYE ( a window to the soul)</a:t>
            </a:r>
          </a:p>
          <a:p>
            <a:r>
              <a:rPr lang="en-US" dirty="0" smtClean="0"/>
              <a:t>The HEART ( center of human experience, both physical and emotional)</a:t>
            </a:r>
          </a:p>
          <a:p>
            <a:r>
              <a:rPr lang="en-US" dirty="0" smtClean="0"/>
              <a:t>An un-named narrator (un-reliable)</a:t>
            </a:r>
          </a:p>
          <a:p>
            <a:r>
              <a:rPr lang="en-US" dirty="0" smtClean="0"/>
              <a:t>Premature burial/suffocation</a:t>
            </a:r>
          </a:p>
          <a:p>
            <a:r>
              <a:rPr lang="en-US" dirty="0" smtClean="0"/>
              <a:t>Vortex – swirling, downward spiral</a:t>
            </a:r>
          </a:p>
          <a:p>
            <a:r>
              <a:rPr lang="en-US" dirty="0" smtClean="0"/>
              <a:t>Dreams – porthole to inner workings of </a:t>
            </a:r>
            <a:r>
              <a:rPr lang="en-US" smtClean="0"/>
              <a:t>the mind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854075"/>
          </a:xfrm>
        </p:spPr>
        <p:txBody>
          <a:bodyPr/>
          <a:lstStyle/>
          <a:p>
            <a:r>
              <a:rPr lang="en-US" dirty="0" smtClean="0"/>
              <a:t>Summary/Overview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4038600"/>
          </a:xfrm>
        </p:spPr>
        <p:txBody>
          <a:bodyPr/>
          <a:lstStyle/>
          <a:p>
            <a:r>
              <a:rPr lang="en-US" sz="3200" dirty="0" smtClean="0"/>
              <a:t>There is the focus on the tragic. </a:t>
            </a:r>
          </a:p>
          <a:p>
            <a:r>
              <a:rPr lang="en-US" sz="3200" dirty="0" smtClean="0"/>
              <a:t>Belief in sin and evil. </a:t>
            </a:r>
            <a:endParaRPr lang="en-US" sz="3200" dirty="0" smtClean="0"/>
          </a:p>
          <a:p>
            <a:r>
              <a:rPr lang="en-US" sz="3200" dirty="0" smtClean="0"/>
              <a:t>Human nature is NOT inherently good.</a:t>
            </a:r>
            <a:endParaRPr lang="en-US" sz="3200" dirty="0" smtClean="0"/>
          </a:p>
          <a:p>
            <a:r>
              <a:rPr lang="en-US" sz="3200" dirty="0" smtClean="0"/>
              <a:t>An attention paid to the mysteries of life. </a:t>
            </a:r>
          </a:p>
          <a:p>
            <a:r>
              <a:rPr lang="en-US" sz="3200" dirty="0" smtClean="0"/>
              <a:t>A mixture of the supernatural, the grotesque and the absurd</a:t>
            </a:r>
          </a:p>
          <a:p>
            <a:r>
              <a:rPr lang="en-US" sz="3200" dirty="0" smtClean="0"/>
              <a:t>Some violence – but not gratuitous, often against innocent figures, some torture</a:t>
            </a:r>
          </a:p>
          <a:p>
            <a:r>
              <a:rPr lang="en-US" sz="3200" dirty="0" smtClean="0"/>
              <a:t>Unbridled space VS. Confinement/imprisonment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MS900069519[1].wav">
            <a:hlinkClick r:id="" action="ppaction://media"/>
          </p:cNvPr>
          <p:cNvPicPr>
            <a:picLocks noRot="1" noChangeAspect="1"/>
          </p:cNvPicPr>
          <p:nvPr>
            <a:wavAudioFile r:embed="rId1" name="MS900069519[1].wav"/>
          </p:nvPr>
        </p:nvPicPr>
        <p:blipFill>
          <a:blip r:embed="rId3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</a:t>
            </a:r>
            <a:r>
              <a:rPr lang="en-US" dirty="0" err="1" smtClean="0"/>
              <a:t>Gothics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Anne Rice </a:t>
            </a:r>
            <a:r>
              <a:rPr lang="en-US" dirty="0" smtClean="0"/>
              <a:t>(Interview with </a:t>
            </a:r>
            <a:r>
              <a:rPr lang="en-US" smtClean="0"/>
              <a:t>the Vampire)</a:t>
            </a:r>
            <a:endParaRPr lang="en-US" dirty="0" smtClean="0"/>
          </a:p>
          <a:p>
            <a:r>
              <a:rPr lang="en-US" dirty="0" smtClean="0"/>
              <a:t>Stephen King</a:t>
            </a:r>
          </a:p>
          <a:p>
            <a:r>
              <a:rPr lang="en-US" dirty="0" smtClean="0"/>
              <a:t>“Alien” movies</a:t>
            </a:r>
          </a:p>
          <a:p>
            <a:r>
              <a:rPr lang="en-US" dirty="0" smtClean="0"/>
              <a:t>Tim Burton movies (Batman, Nightmare Before Christmas, Edward </a:t>
            </a:r>
            <a:r>
              <a:rPr lang="en-US" dirty="0" err="1" smtClean="0"/>
              <a:t>Scissorhands</a:t>
            </a:r>
            <a:r>
              <a:rPr lang="en-US" dirty="0" smtClean="0"/>
              <a:t>, Beetle Juice, Sweeny Todd, etc)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 dirty="0"/>
              <a:t>Dark </a:t>
            </a:r>
            <a:r>
              <a:rPr lang="en-US" dirty="0" smtClean="0"/>
              <a:t>Romanticism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3058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Fascinated </a:t>
            </a:r>
            <a:r>
              <a:rPr lang="en-US" sz="3600" dirty="0"/>
              <a:t>with evil, madness, murder, and </a:t>
            </a:r>
            <a:r>
              <a:rPr lang="en-US" sz="3600" dirty="0" smtClean="0"/>
              <a:t>death</a:t>
            </a:r>
          </a:p>
          <a:p>
            <a:pPr>
              <a:lnSpc>
                <a:spcPct val="90000"/>
              </a:lnSpc>
            </a:pPr>
            <a:r>
              <a:rPr lang="en-US" sz="3600" dirty="0" smtClean="0"/>
              <a:t>Stories and poems usually feature outcasts from society, personal torment, and uncertainty as to whether the nature of man will bring salvation or destruction</a:t>
            </a:r>
          </a:p>
          <a:p>
            <a:pPr>
              <a:lnSpc>
                <a:spcPct val="90000"/>
              </a:lnSpc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MPj038578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200400"/>
            <a:ext cx="4800600" cy="3429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457200"/>
            <a:ext cx="8153400" cy="1143000"/>
          </a:xfrm>
        </p:spPr>
        <p:txBody>
          <a:bodyPr/>
          <a:lstStyle/>
          <a:p>
            <a:r>
              <a:rPr lang="en-US" dirty="0"/>
              <a:t>Dark </a:t>
            </a:r>
            <a:r>
              <a:rPr lang="en-US" dirty="0" smtClean="0"/>
              <a:t>Romanticism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60198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Similarities to Romantics ideals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Feelings and intuition over intellectualism and rationality.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Fascination </a:t>
            </a:r>
            <a:r>
              <a:rPr lang="en-US" sz="2200" dirty="0" smtClean="0"/>
              <a:t>with “unknowable”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Natural world is dark, decaying, and mysterious; when it does reveal truth to man, its revelations are evil and hellish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Individual is prone to sin and self-destruction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Humans don’t necessarily posses wisdom and divinity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MPj043307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-228600"/>
            <a:ext cx="7162800" cy="7162800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Question: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Europe, this “Gothic” tradition was often set in old places: castles, manors, etc. (think Dracula, Frankenstein, etc.) But America is a young country, so where would we set our tales of the terrifying unknown?  Why?</a:t>
            </a:r>
          </a:p>
        </p:txBody>
      </p:sp>
      <p:pic>
        <p:nvPicPr>
          <p:cNvPr id="5" name="MS900074303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MPj04365340000[1]"/>
          <p:cNvPicPr>
            <a:picLocks noChangeAspect="1" noChangeArrowheads="1"/>
          </p:cNvPicPr>
          <p:nvPr/>
        </p:nvPicPr>
        <p:blipFill>
          <a:blip r:embed="rId2" cstate="print">
            <a:lum bright="-54000" contrast="-42000"/>
          </a:blip>
          <a:srcRect/>
          <a:stretch>
            <a:fillRect/>
          </a:stretch>
        </p:blipFill>
        <p:spPr bwMode="auto">
          <a:xfrm>
            <a:off x="5162550" y="0"/>
            <a:ext cx="3981450" cy="6400800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 sz="4000"/>
              <a:t>The Gothic Tradition- American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53400" cy="4038600"/>
          </a:xfrm>
        </p:spPr>
        <p:txBody>
          <a:bodyPr/>
          <a:lstStyle/>
          <a:p>
            <a:r>
              <a:rPr lang="en-US" sz="2400" dirty="0"/>
              <a:t>In Europe, Dark Romantics fascinated with creepy old castles, crypts, tombs, etc.</a:t>
            </a:r>
          </a:p>
          <a:p>
            <a:r>
              <a:rPr lang="en-US" sz="2400" dirty="0"/>
              <a:t>But America is a young country, so…</a:t>
            </a:r>
          </a:p>
          <a:p>
            <a:pPr lvl="1"/>
            <a:r>
              <a:rPr lang="en-US" sz="2400" dirty="0"/>
              <a:t>Poe- based stories in Gothic European settings</a:t>
            </a:r>
          </a:p>
          <a:p>
            <a:pPr lvl="1"/>
            <a:r>
              <a:rPr lang="en-US" sz="2400" dirty="0"/>
              <a:t>Hawthorne- resurrected old </a:t>
            </a:r>
            <a:r>
              <a:rPr lang="en-US" sz="2400" dirty="0" smtClean="0"/>
              <a:t>historical </a:t>
            </a:r>
            <a:r>
              <a:rPr lang="en-US" sz="2400" dirty="0"/>
              <a:t>(Puritan) bogeymen</a:t>
            </a:r>
          </a:p>
          <a:p>
            <a:pPr lvl="2"/>
            <a:r>
              <a:rPr lang="en-US" dirty="0"/>
              <a:t>(Original sin, Puritan angst, shame, etc) </a:t>
            </a:r>
          </a:p>
          <a:p>
            <a:pPr lvl="1"/>
            <a:r>
              <a:rPr lang="en-US" sz="2400" dirty="0"/>
              <a:t>Melville- pitted men vs. unknowable nature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Most stories or tales featured: </a:t>
            </a:r>
          </a:p>
          <a:p>
            <a:pPr lvl="1"/>
            <a:r>
              <a:rPr lang="en-US" sz="2500" dirty="0" smtClean="0"/>
              <a:t>Heroic despair: hero strays from traditional ideals </a:t>
            </a:r>
          </a:p>
          <a:p>
            <a:pPr lvl="2"/>
            <a:r>
              <a:rPr lang="en-US" sz="2500" dirty="0" smtClean="0"/>
              <a:t>Women don’t fulfill traditional roles</a:t>
            </a:r>
          </a:p>
          <a:p>
            <a:pPr lvl="1"/>
            <a:r>
              <a:rPr lang="en-US" sz="2500" dirty="0" smtClean="0"/>
              <a:t>Villain: often misunderstood and lonely</a:t>
            </a:r>
          </a:p>
          <a:p>
            <a:pPr lvl="2"/>
            <a:r>
              <a:rPr lang="en-US" sz="2300" dirty="0" smtClean="0"/>
              <a:t>Frankenstein’s monster, Dracula</a:t>
            </a:r>
          </a:p>
          <a:p>
            <a:pPr lvl="1"/>
            <a:r>
              <a:rPr lang="en-US" sz="2500" dirty="0" smtClean="0"/>
              <a:t>Murder, nightmare landscapes, sea and wastelands, death, impossible love</a:t>
            </a:r>
          </a:p>
          <a:p>
            <a:pPr lvl="1"/>
            <a:r>
              <a:rPr lang="en-US" sz="2500" dirty="0" smtClean="0"/>
              <a:t>Ambivalence:  uncertainty, inability to chose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r>
              <a:rPr lang="en-US" sz="4000" dirty="0"/>
              <a:t>Edgar Allen Poe: </a:t>
            </a:r>
            <a:r>
              <a:rPr lang="en-US" sz="4000" dirty="0" smtClean="0"/>
              <a:t>Master of the Gothic </a:t>
            </a:r>
            <a:r>
              <a:rPr lang="en-US" sz="4000" dirty="0"/>
              <a:t>				</a:t>
            </a:r>
          </a:p>
        </p:txBody>
      </p:sp>
      <p:pic>
        <p:nvPicPr>
          <p:cNvPr id="11270" name="Picture 6" descr="p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057400"/>
            <a:ext cx="2527300" cy="31242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5888038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smtClean="0"/>
              <a:t>1809-1849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A life full of loss, suffering and depression</a:t>
            </a:r>
            <a:endParaRPr lang="en-US" sz="2200" dirty="0"/>
          </a:p>
          <a:p>
            <a:pPr>
              <a:lnSpc>
                <a:spcPct val="80000"/>
              </a:lnSpc>
              <a:buNone/>
            </a:pPr>
            <a:r>
              <a:rPr lang="en-US" sz="2200" dirty="0" smtClean="0"/>
              <a:t>	Orphaned </a:t>
            </a:r>
            <a:r>
              <a:rPr lang="en-US" sz="2200" dirty="0"/>
              <a:t>at 3, unpleasant childhood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 Dropout of West </a:t>
            </a:r>
            <a:r>
              <a:rPr lang="en-US" sz="2200" dirty="0" smtClean="0"/>
              <a:t>Point (intentionally expelled)</a:t>
            </a: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 At 25, moved in with aunt and married her 13 year old </a:t>
            </a:r>
            <a:r>
              <a:rPr lang="en-US" sz="2200" dirty="0" smtClean="0"/>
              <a:t>daughter (yes, that is his cousin)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Editor </a:t>
            </a:r>
            <a:r>
              <a:rPr lang="en-US" sz="2200" dirty="0"/>
              <a:t>of lit magazines- during this period did much of his </a:t>
            </a:r>
            <a:r>
              <a:rPr lang="en-US" sz="2200" dirty="0" smtClean="0"/>
              <a:t>writing – still poor</a:t>
            </a: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Tortured soul- drank heavily 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Wife died of TB in 1847, sending Poe into a deathly spiral of heavy drinking- died of complications in 1849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 descr="the-raven-dore-illustration"/>
          <p:cNvPicPr>
            <a:picLocks noChangeAspect="1" noChangeArrowheads="1"/>
          </p:cNvPicPr>
          <p:nvPr/>
        </p:nvPicPr>
        <p:blipFill>
          <a:blip r:embed="rId2" cstate="print">
            <a:lum bright="-44000"/>
          </a:blip>
          <a:srcRect/>
          <a:stretch>
            <a:fillRect/>
          </a:stretch>
        </p:blipFill>
        <p:spPr bwMode="auto">
          <a:xfrm>
            <a:off x="5958705" y="914400"/>
            <a:ext cx="3185295" cy="46482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625475"/>
          </a:xfrm>
        </p:spPr>
        <p:txBody>
          <a:bodyPr/>
          <a:lstStyle/>
          <a:p>
            <a:r>
              <a:rPr lang="en-US" sz="4000" dirty="0" smtClean="0"/>
              <a:t>Short Stories and Poems</a:t>
            </a:r>
            <a:endParaRPr lang="en-US" sz="4000" i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5888038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About either </a:t>
            </a:r>
            <a:r>
              <a:rPr lang="en-US" dirty="0" smtClean="0"/>
              <a:t>insanity or </a:t>
            </a:r>
            <a:r>
              <a:rPr lang="en-US" dirty="0"/>
              <a:t>people going </a:t>
            </a:r>
            <a:r>
              <a:rPr lang="en-US" dirty="0" smtClean="0"/>
              <a:t>insane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Revenge, lost-love – frequent subjects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Goal to</a:t>
            </a:r>
            <a:r>
              <a:rPr lang="en-US" dirty="0" smtClean="0"/>
              <a:t> explore </a:t>
            </a:r>
            <a:r>
              <a:rPr lang="en-US" dirty="0"/>
              <a:t>dark, irrational depths of human </a:t>
            </a:r>
            <a:r>
              <a:rPr lang="en-US" dirty="0" smtClean="0"/>
              <a:t>mind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Death in almost all stories – often linked with LOVE (his own life) “Death of a beautiful woman” is the best subject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dirty="0" smtClean="0"/>
              <a:t>Poe’s Grotesque and Arabesque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11124"/>
            <a:ext cx="8153400" cy="2209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Grotesque:</a:t>
            </a:r>
          </a:p>
          <a:p>
            <a:pPr lvl="1"/>
            <a:r>
              <a:rPr lang="en-US" dirty="0" smtClean="0"/>
              <a:t>Macabre, supernatural, ghosts, zombies, mutilations, premature burials, emphasis on PHYSICAL suffering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36576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</a:rPr>
              <a:t>Arabesque: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Distortion of MENTAL, EMOTIONAL and spiritual nature of a person.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Terror of the soul.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Emphasis on SPIRITUAL suffering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1391</TotalTime>
  <Words>532</Words>
  <Application>Microsoft Office PowerPoint</Application>
  <PresentationFormat>On-screen Show (4:3)</PresentationFormat>
  <Paragraphs>71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Refined</vt:lpstr>
      <vt:lpstr>The Dark Romantics  </vt:lpstr>
      <vt:lpstr>Dark Romanticism</vt:lpstr>
      <vt:lpstr>Dark Romanticism</vt:lpstr>
      <vt:lpstr>Question: </vt:lpstr>
      <vt:lpstr>The Gothic Tradition- American Style</vt:lpstr>
      <vt:lpstr>Literary Elements</vt:lpstr>
      <vt:lpstr>Edgar Allen Poe: Master of the Gothic     </vt:lpstr>
      <vt:lpstr>Short Stories and Poems</vt:lpstr>
      <vt:lpstr>Poe’s Grotesque and Arabesque</vt:lpstr>
      <vt:lpstr>Motifs in Poe (reoccurring symbols/ideas)</vt:lpstr>
      <vt:lpstr>Summary/Overview</vt:lpstr>
      <vt:lpstr>Modern Gothics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Trancendenalists</dc:title>
  <dc:creator>olsena</dc:creator>
  <cp:lastModifiedBy>Cavotta, Kylie    IHS - Staff</cp:lastModifiedBy>
  <cp:revision>53</cp:revision>
  <dcterms:created xsi:type="dcterms:W3CDTF">2013-11-05T04:00:21Z</dcterms:created>
  <dcterms:modified xsi:type="dcterms:W3CDTF">2016-12-08T16:59:26Z</dcterms:modified>
</cp:coreProperties>
</file>