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1599E8F-919F-4CE6-AB42-ECB1FF0A7226}" type="datetimeFigureOut">
              <a:rPr lang="en-US" smtClean="0"/>
              <a:t>5/26/2016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F022929-C063-4FC7-BFCE-3A173849A61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599E8F-919F-4CE6-AB42-ECB1FF0A7226}" type="datetimeFigureOut">
              <a:rPr lang="en-US" smtClean="0"/>
              <a:t>5/26/2016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022929-C063-4FC7-BFCE-3A173849A6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599E8F-919F-4CE6-AB42-ECB1FF0A7226}" type="datetimeFigureOut">
              <a:rPr lang="en-US" smtClean="0"/>
              <a:t>5/26/2016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022929-C063-4FC7-BFCE-3A173849A6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599E8F-919F-4CE6-AB42-ECB1FF0A7226}" type="datetimeFigureOut">
              <a:rPr lang="en-US" smtClean="0"/>
              <a:t>5/26/2016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022929-C063-4FC7-BFCE-3A173849A61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1599E8F-919F-4CE6-AB42-ECB1FF0A7226}" type="datetimeFigureOut">
              <a:rPr lang="en-US" smtClean="0"/>
              <a:t>5/26/2016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022929-C063-4FC7-BFCE-3A173849A61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1599E8F-919F-4CE6-AB42-ECB1FF0A7226}" type="datetimeFigureOut">
              <a:rPr lang="en-US" smtClean="0"/>
              <a:t>5/26/2016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022929-C063-4FC7-BFCE-3A173849A61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1599E8F-919F-4CE6-AB42-ECB1FF0A7226}" type="datetimeFigureOut">
              <a:rPr lang="en-US" smtClean="0"/>
              <a:t>5/26/2016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022929-C063-4FC7-BFCE-3A173849A61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1599E8F-919F-4CE6-AB42-ECB1FF0A7226}" type="datetimeFigureOut">
              <a:rPr lang="en-US" smtClean="0"/>
              <a:t>5/26/2016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022929-C063-4FC7-BFCE-3A173849A61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599E8F-919F-4CE6-AB42-ECB1FF0A7226}" type="datetimeFigureOut">
              <a:rPr lang="en-US" smtClean="0"/>
              <a:t>5/26/2016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022929-C063-4FC7-BFCE-3A173849A6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1599E8F-919F-4CE6-AB42-ECB1FF0A7226}" type="datetimeFigureOut">
              <a:rPr lang="en-US" smtClean="0"/>
              <a:t>5/26/2016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022929-C063-4FC7-BFCE-3A173849A61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1599E8F-919F-4CE6-AB42-ECB1FF0A7226}" type="datetimeFigureOut">
              <a:rPr lang="en-US" smtClean="0"/>
              <a:t>5/26/2016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F022929-C063-4FC7-BFCE-3A173849A61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1599E8F-919F-4CE6-AB42-ECB1FF0A7226}" type="datetimeFigureOut">
              <a:rPr lang="en-US" smtClean="0"/>
              <a:t>5/26/2016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F022929-C063-4FC7-BFCE-3A173849A61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The Catcher in the Rye</a:t>
            </a:r>
            <a:endParaRPr lang="en-US" i="1" dirty="0"/>
          </a:p>
        </p:txBody>
      </p:sp>
      <p:sp>
        <p:nvSpPr>
          <p:cNvPr id="3" name="Subtitle 2"/>
          <p:cNvSpPr>
            <a:spLocks noGrp="1"/>
          </p:cNvSpPr>
          <p:nvPr>
            <p:ph type="subTitle" idx="1"/>
          </p:nvPr>
        </p:nvSpPr>
        <p:spPr/>
        <p:txBody>
          <a:bodyPr>
            <a:normAutofit/>
          </a:bodyPr>
          <a:lstStyle/>
          <a:p>
            <a:r>
              <a:rPr lang="en-US" sz="3600" dirty="0" smtClean="0"/>
              <a:t>A Penny for Your Thoughts</a:t>
            </a:r>
            <a:endParaRPr lang="en-US" sz="3600" dirty="0"/>
          </a:p>
        </p:txBody>
      </p:sp>
    </p:spTree>
    <p:extLst>
      <p:ext uri="{BB962C8B-B14F-4D97-AF65-F5344CB8AC3E}">
        <p14:creationId xmlns:p14="http://schemas.microsoft.com/office/powerpoint/2010/main" val="3702439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10 – The Lavender Room</a:t>
            </a:r>
            <a:endParaRPr lang="en-US" dirty="0"/>
          </a:p>
        </p:txBody>
      </p:sp>
      <p:sp>
        <p:nvSpPr>
          <p:cNvPr id="3" name="Content Placeholder 2"/>
          <p:cNvSpPr>
            <a:spLocks noGrp="1"/>
          </p:cNvSpPr>
          <p:nvPr>
            <p:ph idx="1"/>
          </p:nvPr>
        </p:nvSpPr>
        <p:spPr/>
        <p:txBody>
          <a:bodyPr/>
          <a:lstStyle/>
          <a:p>
            <a:r>
              <a:rPr lang="en-US" dirty="0" smtClean="0"/>
              <a:t>In this chapter more is revealed about Holden’s sexuality, views on women and respect or lack of it for members of the opposite sex.</a:t>
            </a:r>
          </a:p>
          <a:p>
            <a:r>
              <a:rPr lang="en-US" dirty="0" smtClean="0"/>
              <a:t>Pick three quotes that reflect Holden’s attitude toward the above mentioned issues.</a:t>
            </a:r>
          </a:p>
          <a:p>
            <a:r>
              <a:rPr lang="en-US" dirty="0" smtClean="0"/>
              <a:t>What is your opinion of the way he treats the young women at the Lavender Room?  Why do they annoy him so much?</a:t>
            </a:r>
          </a:p>
          <a:p>
            <a:r>
              <a:rPr lang="en-US" dirty="0" smtClean="0"/>
              <a:t>Why do girls “drive you crazy”?</a:t>
            </a:r>
            <a:endParaRPr lang="en-US" dirty="0"/>
          </a:p>
        </p:txBody>
      </p:sp>
    </p:spTree>
    <p:extLst>
      <p:ext uri="{BB962C8B-B14F-4D97-AF65-F5344CB8AC3E}">
        <p14:creationId xmlns:p14="http://schemas.microsoft.com/office/powerpoint/2010/main" val="2261883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10 - Phoebe</a:t>
            </a:r>
            <a:endParaRPr lang="en-US" dirty="0"/>
          </a:p>
        </p:txBody>
      </p:sp>
      <p:sp>
        <p:nvSpPr>
          <p:cNvPr id="3" name="Content Placeholder 2"/>
          <p:cNvSpPr>
            <a:spLocks noGrp="1"/>
          </p:cNvSpPr>
          <p:nvPr>
            <p:ph idx="1"/>
          </p:nvPr>
        </p:nvSpPr>
        <p:spPr/>
        <p:txBody>
          <a:bodyPr/>
          <a:lstStyle/>
          <a:p>
            <a:r>
              <a:rPr lang="en-US" dirty="0" smtClean="0"/>
              <a:t>Phoebe, Holden’s little sister, is introduced in detail in this chapter.</a:t>
            </a:r>
          </a:p>
          <a:p>
            <a:r>
              <a:rPr lang="en-US" dirty="0" smtClean="0"/>
              <a:t>List her physical traits, personality traits, and most importantly, Holden’s relationship with her.</a:t>
            </a:r>
          </a:p>
          <a:p>
            <a:r>
              <a:rPr lang="en-US" dirty="0" smtClean="0"/>
              <a:t>What is it about Phoebe that Holden is so fond of?</a:t>
            </a:r>
            <a:endParaRPr lang="en-US" dirty="0"/>
          </a:p>
        </p:txBody>
      </p:sp>
    </p:spTree>
    <p:extLst>
      <p:ext uri="{BB962C8B-B14F-4D97-AF65-F5344CB8AC3E}">
        <p14:creationId xmlns:p14="http://schemas.microsoft.com/office/powerpoint/2010/main" val="37957709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11 – Jane Gallagher</a:t>
            </a:r>
            <a:endParaRPr lang="en-US" dirty="0"/>
          </a:p>
        </p:txBody>
      </p:sp>
      <p:sp>
        <p:nvSpPr>
          <p:cNvPr id="3" name="Content Placeholder 2"/>
          <p:cNvSpPr>
            <a:spLocks noGrp="1"/>
          </p:cNvSpPr>
          <p:nvPr>
            <p:ph idx="1"/>
          </p:nvPr>
        </p:nvSpPr>
        <p:spPr/>
        <p:txBody>
          <a:bodyPr>
            <a:normAutofit/>
          </a:bodyPr>
          <a:lstStyle/>
          <a:p>
            <a:r>
              <a:rPr lang="en-US" sz="3200" dirty="0" smtClean="0"/>
              <a:t>BEST evidence that Holden “got to know her quite intimately” (76).</a:t>
            </a:r>
          </a:p>
          <a:p>
            <a:r>
              <a:rPr lang="en-US" sz="3200" dirty="0" smtClean="0"/>
              <a:t>BEST evidence that Holden wants to protect Jane.</a:t>
            </a:r>
          </a:p>
          <a:p>
            <a:r>
              <a:rPr lang="en-US" sz="3200" dirty="0" smtClean="0"/>
              <a:t>BEST evidence that she represents innocence. </a:t>
            </a:r>
            <a:endParaRPr lang="en-US" sz="3200" dirty="0"/>
          </a:p>
        </p:txBody>
      </p:sp>
    </p:spTree>
    <p:extLst>
      <p:ext uri="{BB962C8B-B14F-4D97-AF65-F5344CB8AC3E}">
        <p14:creationId xmlns:p14="http://schemas.microsoft.com/office/powerpoint/2010/main" val="196044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12 – Ernie’s</a:t>
            </a:r>
            <a:endParaRPr lang="en-US" dirty="0"/>
          </a:p>
        </p:txBody>
      </p:sp>
      <p:sp>
        <p:nvSpPr>
          <p:cNvPr id="3" name="Content Placeholder 2"/>
          <p:cNvSpPr>
            <a:spLocks noGrp="1"/>
          </p:cNvSpPr>
          <p:nvPr>
            <p:ph idx="1"/>
          </p:nvPr>
        </p:nvSpPr>
        <p:spPr/>
        <p:txBody>
          <a:bodyPr>
            <a:normAutofit/>
          </a:bodyPr>
          <a:lstStyle/>
          <a:p>
            <a:r>
              <a:rPr lang="en-US" sz="3600" dirty="0" smtClean="0"/>
              <a:t>Can we rely on Holden as our narrator?</a:t>
            </a:r>
          </a:p>
          <a:p>
            <a:r>
              <a:rPr lang="en-US" sz="3600" dirty="0" smtClean="0"/>
              <a:t>He says, “I was surrounded by jerks”(85). 	Evidence?</a:t>
            </a:r>
          </a:p>
          <a:p>
            <a:r>
              <a:rPr lang="en-US" sz="3600" dirty="0" smtClean="0"/>
              <a:t>The ducks come up again . . . </a:t>
            </a:r>
          </a:p>
          <a:p>
            <a:pPr lvl="1"/>
            <a:r>
              <a:rPr lang="en-US" sz="3600" dirty="0" smtClean="0"/>
              <a:t>Any insight from the cab driver this time?</a:t>
            </a:r>
            <a:endParaRPr lang="en-US" sz="3600" dirty="0"/>
          </a:p>
        </p:txBody>
      </p:sp>
    </p:spTree>
    <p:extLst>
      <p:ext uri="{BB962C8B-B14F-4D97-AF65-F5344CB8AC3E}">
        <p14:creationId xmlns:p14="http://schemas.microsoft.com/office/powerpoint/2010/main" val="4035313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13 - Sunny</a:t>
            </a:r>
            <a:endParaRPr lang="en-US" dirty="0"/>
          </a:p>
        </p:txBody>
      </p:sp>
      <p:sp>
        <p:nvSpPr>
          <p:cNvPr id="3" name="Content Placeholder 2"/>
          <p:cNvSpPr>
            <a:spLocks noGrp="1"/>
          </p:cNvSpPr>
          <p:nvPr>
            <p:ph idx="1"/>
          </p:nvPr>
        </p:nvSpPr>
        <p:spPr/>
        <p:txBody>
          <a:bodyPr>
            <a:normAutofit/>
          </a:bodyPr>
          <a:lstStyle/>
          <a:p>
            <a:r>
              <a:rPr lang="en-US" sz="2800" dirty="0" smtClean="0"/>
              <a:t>Remember, right before Holden is approached by Maurice, he says again, “I almost wished I was dead”(90).</a:t>
            </a:r>
          </a:p>
          <a:p>
            <a:r>
              <a:rPr lang="en-US" sz="2800" dirty="0" smtClean="0"/>
              <a:t>Before Sunny comes in, find evidence of Holden’s respect for girls AND his conflict of being lost between adulthood and childhood – pages 92-93</a:t>
            </a:r>
          </a:p>
          <a:p>
            <a:r>
              <a:rPr lang="en-US" sz="2800" dirty="0" smtClean="0"/>
              <a:t>While Sunny is in the room, what is so depressing for Holden?</a:t>
            </a:r>
            <a:endParaRPr lang="en-US" sz="2800" dirty="0"/>
          </a:p>
        </p:txBody>
      </p:sp>
    </p:spTree>
    <p:extLst>
      <p:ext uri="{BB962C8B-B14F-4D97-AF65-F5344CB8AC3E}">
        <p14:creationId xmlns:p14="http://schemas.microsoft.com/office/powerpoint/2010/main" val="633844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14 - Maurice</a:t>
            </a:r>
            <a:endParaRPr lang="en-US" dirty="0"/>
          </a:p>
        </p:txBody>
      </p:sp>
      <p:sp>
        <p:nvSpPr>
          <p:cNvPr id="3" name="Content Placeholder 2"/>
          <p:cNvSpPr>
            <a:spLocks noGrp="1"/>
          </p:cNvSpPr>
          <p:nvPr>
            <p:ph idx="1"/>
          </p:nvPr>
        </p:nvSpPr>
        <p:spPr/>
        <p:txBody>
          <a:bodyPr>
            <a:normAutofit/>
          </a:bodyPr>
          <a:lstStyle/>
          <a:p>
            <a:r>
              <a:rPr lang="en-US" sz="3600" dirty="0" smtClean="0"/>
              <a:t>BEST evidence of Holden being lost between childhood and adulthood</a:t>
            </a:r>
          </a:p>
          <a:p>
            <a:r>
              <a:rPr lang="en-US" sz="3600" dirty="0" smtClean="0"/>
              <a:t>BEST evidence of Holden’s declining mental state</a:t>
            </a:r>
            <a:endParaRPr lang="en-US" sz="3600" dirty="0"/>
          </a:p>
        </p:txBody>
      </p:sp>
    </p:spTree>
    <p:extLst>
      <p:ext uri="{BB962C8B-B14F-4D97-AF65-F5344CB8AC3E}">
        <p14:creationId xmlns:p14="http://schemas.microsoft.com/office/powerpoint/2010/main" val="13240729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534400" cy="1313688"/>
          </a:xfrm>
        </p:spPr>
        <p:txBody>
          <a:bodyPr>
            <a:noAutofit/>
          </a:bodyPr>
          <a:lstStyle/>
          <a:p>
            <a:r>
              <a:rPr lang="en-US" sz="4000" dirty="0" smtClean="0"/>
              <a:t>Chapter 15 – Sally Hayes, suitcases, nuns</a:t>
            </a:r>
            <a:endParaRPr lang="en-US" sz="4000" dirty="0"/>
          </a:p>
        </p:txBody>
      </p:sp>
      <p:sp>
        <p:nvSpPr>
          <p:cNvPr id="3" name="Content Placeholder 2"/>
          <p:cNvSpPr>
            <a:spLocks noGrp="1"/>
          </p:cNvSpPr>
          <p:nvPr>
            <p:ph idx="1"/>
          </p:nvPr>
        </p:nvSpPr>
        <p:spPr/>
        <p:txBody>
          <a:bodyPr>
            <a:normAutofit/>
          </a:bodyPr>
          <a:lstStyle/>
          <a:p>
            <a:r>
              <a:rPr lang="en-US" sz="3200" dirty="0" smtClean="0"/>
              <a:t>Are we seeing some faults in Holden here?</a:t>
            </a:r>
          </a:p>
          <a:p>
            <a:r>
              <a:rPr lang="en-US" sz="3200" dirty="0" smtClean="0"/>
              <a:t>Why does he bother calling Sally when he really wants to call Jane?</a:t>
            </a:r>
          </a:p>
          <a:p>
            <a:r>
              <a:rPr lang="en-US" sz="3200" dirty="0" smtClean="0"/>
              <a:t>What’s the deal with the suitcases? (108-109)</a:t>
            </a:r>
          </a:p>
          <a:p>
            <a:r>
              <a:rPr lang="en-US" sz="3200" dirty="0" smtClean="0"/>
              <a:t>Is Holden an adult or a child when talking to the nuns? Evidence?  Do you notice a word that is missing in his description of them?  Wonder why?</a:t>
            </a:r>
          </a:p>
        </p:txBody>
      </p:sp>
    </p:spTree>
    <p:extLst>
      <p:ext uri="{BB962C8B-B14F-4D97-AF65-F5344CB8AC3E}">
        <p14:creationId xmlns:p14="http://schemas.microsoft.com/office/powerpoint/2010/main" val="18312088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Chapter 16 </a:t>
            </a:r>
            <a:endParaRPr lang="en-US" dirty="0"/>
          </a:p>
        </p:txBody>
      </p:sp>
      <p:sp>
        <p:nvSpPr>
          <p:cNvPr id="3" name="Content Placeholder 2"/>
          <p:cNvSpPr>
            <a:spLocks noGrp="1"/>
          </p:cNvSpPr>
          <p:nvPr>
            <p:ph idx="1"/>
          </p:nvPr>
        </p:nvSpPr>
        <p:spPr>
          <a:xfrm>
            <a:off x="457200" y="1935480"/>
            <a:ext cx="8229600" cy="4236720"/>
          </a:xfrm>
        </p:spPr>
        <p:txBody>
          <a:bodyPr>
            <a:normAutofit lnSpcReduction="10000"/>
          </a:bodyPr>
          <a:lstStyle/>
          <a:p>
            <a:r>
              <a:rPr lang="en-US" dirty="0" smtClean="0"/>
              <a:t>What is the “one nice thing” that makes Holden “feel </a:t>
            </a:r>
          </a:p>
          <a:p>
            <a:pPr marL="0" indent="0">
              <a:buNone/>
            </a:pPr>
            <a:r>
              <a:rPr lang="en-US" dirty="0"/>
              <a:t> </a:t>
            </a:r>
            <a:r>
              <a:rPr lang="en-US" dirty="0" smtClean="0"/>
              <a:t>better … not so depressed any more”(115)?</a:t>
            </a:r>
          </a:p>
          <a:p>
            <a:pPr lvl="1"/>
            <a:r>
              <a:rPr lang="en-US" dirty="0" smtClean="0"/>
              <a:t>Why might that scene help him?</a:t>
            </a:r>
          </a:p>
          <a:p>
            <a:pPr lvl="1"/>
            <a:endParaRPr lang="en-US" dirty="0"/>
          </a:p>
          <a:p>
            <a:pPr lvl="1"/>
            <a:r>
              <a:rPr lang="en-US" dirty="0" smtClean="0"/>
              <a:t>Why does Salinger include the scene with the little girl and Holden helping with her skates? (119)</a:t>
            </a:r>
          </a:p>
          <a:p>
            <a:pPr lvl="1"/>
            <a:r>
              <a:rPr lang="en-US" dirty="0" smtClean="0"/>
              <a:t>Why does Holden like the Museum of Natural History? (121)</a:t>
            </a:r>
          </a:p>
          <a:p>
            <a:pPr lvl="1"/>
            <a:r>
              <a:rPr lang="en-US" dirty="0" smtClean="0"/>
              <a:t>Holden puts the red hunting hat back on while he’s walking to the museum.  Consider what he’s thinking about (122).  What might the hat symbolize now?</a:t>
            </a:r>
          </a:p>
        </p:txBody>
      </p:sp>
    </p:spTree>
    <p:extLst>
      <p:ext uri="{BB962C8B-B14F-4D97-AF65-F5344CB8AC3E}">
        <p14:creationId xmlns:p14="http://schemas.microsoft.com/office/powerpoint/2010/main" val="19960965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686800" cy="1143000"/>
          </a:xfrm>
        </p:spPr>
        <p:txBody>
          <a:bodyPr>
            <a:noAutofit/>
          </a:bodyPr>
          <a:lstStyle/>
          <a:p>
            <a:r>
              <a:rPr lang="en-US" sz="3800" dirty="0" smtClean="0"/>
              <a:t>Chapter 17 “I swear to God I’m a madman”</a:t>
            </a:r>
            <a:endParaRPr lang="en-US" sz="3800" dirty="0"/>
          </a:p>
        </p:txBody>
      </p:sp>
      <p:sp>
        <p:nvSpPr>
          <p:cNvPr id="3" name="Content Placeholder 2"/>
          <p:cNvSpPr>
            <a:spLocks noGrp="1"/>
          </p:cNvSpPr>
          <p:nvPr>
            <p:ph idx="1"/>
          </p:nvPr>
        </p:nvSpPr>
        <p:spPr/>
        <p:txBody>
          <a:bodyPr/>
          <a:lstStyle/>
          <a:p>
            <a:r>
              <a:rPr lang="en-US" dirty="0" smtClean="0"/>
              <a:t>Explain Holden’s interaction with Sally Hayes. Why does he treat her the way he does? Why does he want to run away to the woods? (sound like anyone we studied?) What do we learn about Holden from the scene with Sally (at least 3-4 sentences)</a:t>
            </a:r>
          </a:p>
          <a:p>
            <a:pPr marL="0" indent="0">
              <a:buNone/>
            </a:pPr>
            <a:endParaRPr lang="en-US" dirty="0" smtClean="0"/>
          </a:p>
          <a:p>
            <a:r>
              <a:rPr lang="en-US" dirty="0" smtClean="0"/>
              <a:t>Find an example of Holden potentially being a hypocrite. (quote)</a:t>
            </a:r>
            <a:endParaRPr lang="en-US" dirty="0"/>
          </a:p>
        </p:txBody>
      </p:sp>
    </p:spTree>
    <p:extLst>
      <p:ext uri="{BB962C8B-B14F-4D97-AF65-F5344CB8AC3E}">
        <p14:creationId xmlns:p14="http://schemas.microsoft.com/office/powerpoint/2010/main" val="50878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ALLIE</a:t>
            </a:r>
            <a:endParaRPr lang="en-US" dirty="0"/>
          </a:p>
        </p:txBody>
      </p:sp>
      <p:sp>
        <p:nvSpPr>
          <p:cNvPr id="3" name="Content Placeholder 2"/>
          <p:cNvSpPr>
            <a:spLocks noGrp="1"/>
          </p:cNvSpPr>
          <p:nvPr>
            <p:ph idx="1"/>
          </p:nvPr>
        </p:nvSpPr>
        <p:spPr/>
        <p:txBody>
          <a:bodyPr>
            <a:normAutofit/>
          </a:bodyPr>
          <a:lstStyle/>
          <a:p>
            <a:r>
              <a:rPr lang="en-US" sz="2800" dirty="0" smtClean="0"/>
              <a:t>Reread the section concerning Allie’s death</a:t>
            </a:r>
          </a:p>
          <a:p>
            <a:r>
              <a:rPr lang="en-US" sz="2800" dirty="0" smtClean="0"/>
              <a:t>Holden’s parents were going to have him psychoanalyzed when Allie died.</a:t>
            </a:r>
          </a:p>
          <a:p>
            <a:r>
              <a:rPr lang="en-US" sz="2800" dirty="0" smtClean="0"/>
              <a:t>In your opinion, did he need therapy?</a:t>
            </a:r>
          </a:p>
          <a:p>
            <a:r>
              <a:rPr lang="en-US" sz="2800" dirty="0" smtClean="0"/>
              <a:t>Was Holden’s reaction to his brother’s death extreme?</a:t>
            </a:r>
          </a:p>
          <a:p>
            <a:r>
              <a:rPr lang="en-US" sz="2800" dirty="0" smtClean="0"/>
              <a:t>At this point (it’s still early in the novel) is there evidence that he has successfully dealt with the loss of his brother? (OR  not?)</a:t>
            </a:r>
            <a:endParaRPr lang="en-US" sz="2800" dirty="0"/>
          </a:p>
        </p:txBody>
      </p:sp>
    </p:spTree>
    <p:extLst>
      <p:ext uri="{BB962C8B-B14F-4D97-AF65-F5344CB8AC3E}">
        <p14:creationId xmlns:p14="http://schemas.microsoft.com/office/powerpoint/2010/main" val="2922026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HUNTING HAT</a:t>
            </a:r>
            <a:endParaRPr lang="en-US" dirty="0"/>
          </a:p>
        </p:txBody>
      </p:sp>
      <p:sp>
        <p:nvSpPr>
          <p:cNvPr id="3" name="Content Placeholder 2"/>
          <p:cNvSpPr>
            <a:spLocks noGrp="1"/>
          </p:cNvSpPr>
          <p:nvPr>
            <p:ph idx="1"/>
          </p:nvPr>
        </p:nvSpPr>
        <p:spPr/>
        <p:txBody>
          <a:bodyPr>
            <a:normAutofit/>
          </a:bodyPr>
          <a:lstStyle/>
          <a:p>
            <a:r>
              <a:rPr lang="en-US" sz="3200" dirty="0" smtClean="0"/>
              <a:t>The hat is back in these chapters</a:t>
            </a:r>
          </a:p>
          <a:p>
            <a:r>
              <a:rPr lang="en-US" sz="3200" dirty="0" smtClean="0"/>
              <a:t>At this point, note when he has put in on, and how he is feeling . . .</a:t>
            </a:r>
          </a:p>
          <a:p>
            <a:r>
              <a:rPr lang="en-US" sz="3200" dirty="0" smtClean="0"/>
              <a:t>Is there a correlation?</a:t>
            </a:r>
          </a:p>
          <a:p>
            <a:r>
              <a:rPr lang="en-US" sz="3200" dirty="0" smtClean="0"/>
              <a:t>What might it symbolize? There is more than one possibility.</a:t>
            </a:r>
            <a:endParaRPr lang="en-US" sz="3200" dirty="0"/>
          </a:p>
        </p:txBody>
      </p:sp>
    </p:spTree>
    <p:extLst>
      <p:ext uri="{BB962C8B-B14F-4D97-AF65-F5344CB8AC3E}">
        <p14:creationId xmlns:p14="http://schemas.microsoft.com/office/powerpoint/2010/main" val="3356816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Jane Gallagher</a:t>
            </a:r>
            <a:endParaRPr lang="en-US" dirty="0"/>
          </a:p>
        </p:txBody>
      </p:sp>
      <p:sp>
        <p:nvSpPr>
          <p:cNvPr id="3" name="Content Placeholder 2"/>
          <p:cNvSpPr>
            <a:spLocks noGrp="1"/>
          </p:cNvSpPr>
          <p:nvPr>
            <p:ph idx="1"/>
          </p:nvPr>
        </p:nvSpPr>
        <p:spPr/>
        <p:txBody>
          <a:bodyPr>
            <a:normAutofit/>
          </a:bodyPr>
          <a:lstStyle/>
          <a:p>
            <a:r>
              <a:rPr lang="en-US" sz="3600" dirty="0" smtClean="0"/>
              <a:t>Yesterday we discussed Holden’s interest in Jane.</a:t>
            </a:r>
          </a:p>
          <a:p>
            <a:r>
              <a:rPr lang="en-US" sz="3600" dirty="0" smtClean="0"/>
              <a:t>Make a connection to his fight with </a:t>
            </a:r>
            <a:r>
              <a:rPr lang="en-US" sz="3600" dirty="0" err="1" smtClean="0"/>
              <a:t>Stradlater</a:t>
            </a:r>
            <a:r>
              <a:rPr lang="en-US" sz="3600" dirty="0" smtClean="0"/>
              <a:t>, playing checkers with Jane and maybe even the red hunting hat</a:t>
            </a:r>
            <a:endParaRPr lang="en-US" sz="3600" dirty="0"/>
          </a:p>
        </p:txBody>
      </p:sp>
    </p:spTree>
    <p:extLst>
      <p:ext uri="{BB962C8B-B14F-4D97-AF65-F5344CB8AC3E}">
        <p14:creationId xmlns:p14="http://schemas.microsoft.com/office/powerpoint/2010/main" val="2377237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Holden’s mental state</a:t>
            </a:r>
            <a:endParaRPr lang="en-US" dirty="0"/>
          </a:p>
        </p:txBody>
      </p:sp>
      <p:sp>
        <p:nvSpPr>
          <p:cNvPr id="3" name="Content Placeholder 2"/>
          <p:cNvSpPr>
            <a:spLocks noGrp="1"/>
          </p:cNvSpPr>
          <p:nvPr>
            <p:ph idx="1"/>
          </p:nvPr>
        </p:nvSpPr>
        <p:spPr/>
        <p:txBody>
          <a:bodyPr/>
          <a:lstStyle/>
          <a:p>
            <a:r>
              <a:rPr lang="en-US" dirty="0" smtClean="0"/>
              <a:t>To support the argument that Holden is still struggling with the loss of his brother and is indeed in need of therapy, note his frequent references to DEATH.</a:t>
            </a:r>
          </a:p>
          <a:p>
            <a:r>
              <a:rPr lang="en-US" dirty="0" smtClean="0"/>
              <a:t>Cite at least THREE instances in which he alludes to death in general:</a:t>
            </a:r>
            <a:endParaRPr lang="en-US" dirty="0"/>
          </a:p>
        </p:txBody>
      </p:sp>
    </p:spTree>
    <p:extLst>
      <p:ext uri="{BB962C8B-B14F-4D97-AF65-F5344CB8AC3E}">
        <p14:creationId xmlns:p14="http://schemas.microsoft.com/office/powerpoint/2010/main" val="3110174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Red Hunting Hat</a:t>
            </a:r>
            <a:endParaRPr lang="en-US" dirty="0"/>
          </a:p>
        </p:txBody>
      </p:sp>
      <p:sp>
        <p:nvSpPr>
          <p:cNvPr id="3" name="Content Placeholder 2"/>
          <p:cNvSpPr>
            <a:spLocks noGrp="1"/>
          </p:cNvSpPr>
          <p:nvPr>
            <p:ph idx="1"/>
          </p:nvPr>
        </p:nvSpPr>
        <p:spPr/>
        <p:txBody>
          <a:bodyPr/>
          <a:lstStyle/>
          <a:p>
            <a:r>
              <a:rPr lang="en-US" dirty="0" smtClean="0"/>
              <a:t>Yesterday we discussed the different ideas the hat might symbolize.</a:t>
            </a:r>
          </a:p>
          <a:p>
            <a:r>
              <a:rPr lang="en-US" dirty="0" smtClean="0"/>
              <a:t>Draw a red hunting hat</a:t>
            </a:r>
          </a:p>
          <a:p>
            <a:r>
              <a:rPr lang="en-US" dirty="0" smtClean="0"/>
              <a:t>Then choose TWO concepts that it symbolizes, write them out, and find two </a:t>
            </a:r>
            <a:r>
              <a:rPr lang="en-US" u="sng" dirty="0" smtClean="0"/>
              <a:t>quotes </a:t>
            </a:r>
            <a:r>
              <a:rPr lang="en-US" dirty="0" smtClean="0"/>
              <a:t>as evidence to support the symbolism</a:t>
            </a:r>
            <a:endParaRPr lang="en-US" u="sng" dirty="0"/>
          </a:p>
        </p:txBody>
      </p:sp>
    </p:spTree>
    <p:extLst>
      <p:ext uri="{BB962C8B-B14F-4D97-AF65-F5344CB8AC3E}">
        <p14:creationId xmlns:p14="http://schemas.microsoft.com/office/powerpoint/2010/main" val="3928931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Holden’s Voice</a:t>
            </a:r>
            <a:endParaRPr lang="en-US" dirty="0"/>
          </a:p>
        </p:txBody>
      </p:sp>
      <p:sp>
        <p:nvSpPr>
          <p:cNvPr id="3" name="Content Placeholder 2"/>
          <p:cNvSpPr>
            <a:spLocks noGrp="1"/>
          </p:cNvSpPr>
          <p:nvPr>
            <p:ph idx="1"/>
          </p:nvPr>
        </p:nvSpPr>
        <p:spPr/>
        <p:txBody>
          <a:bodyPr/>
          <a:lstStyle/>
          <a:p>
            <a:r>
              <a:rPr lang="en-US" dirty="0" smtClean="0"/>
              <a:t>Holden has a very unique voice that can be recognized in all of literature.</a:t>
            </a:r>
          </a:p>
          <a:p>
            <a:r>
              <a:rPr lang="en-US" dirty="0" smtClean="0"/>
              <a:t>Answer the following questions:</a:t>
            </a:r>
          </a:p>
          <a:p>
            <a:pPr lvl="1"/>
            <a:r>
              <a:rPr lang="en-US" dirty="0" smtClean="0"/>
              <a:t>Why is his vernacular so important in figuring out/developing his personality?</a:t>
            </a:r>
          </a:p>
          <a:p>
            <a:pPr lvl="1"/>
            <a:r>
              <a:rPr lang="en-US" dirty="0" smtClean="0"/>
              <a:t>How would the novel be different if Holden spoke properly?</a:t>
            </a:r>
          </a:p>
          <a:p>
            <a:pPr lvl="1"/>
            <a:endParaRPr lang="en-US" dirty="0"/>
          </a:p>
          <a:p>
            <a:pPr lvl="1"/>
            <a:r>
              <a:rPr lang="en-US" dirty="0" smtClean="0"/>
              <a:t>Choose ONE quote that would lose its importance/impact if were not in Holden’ unique voice.</a:t>
            </a:r>
            <a:endParaRPr lang="en-US" dirty="0"/>
          </a:p>
          <a:p>
            <a:pPr marL="393192" lvl="1" indent="0">
              <a:buNone/>
            </a:pPr>
            <a:endParaRPr lang="en-US" dirty="0"/>
          </a:p>
          <a:p>
            <a:pPr lvl="1"/>
            <a:endParaRPr lang="en-US" dirty="0" smtClean="0"/>
          </a:p>
          <a:p>
            <a:pPr lvl="1"/>
            <a:endParaRPr lang="en-US" dirty="0" smtClean="0"/>
          </a:p>
        </p:txBody>
      </p:sp>
    </p:spTree>
    <p:extLst>
      <p:ext uri="{BB962C8B-B14F-4D97-AF65-F5344CB8AC3E}">
        <p14:creationId xmlns:p14="http://schemas.microsoft.com/office/powerpoint/2010/main" val="152124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7 and Ch. 8</a:t>
            </a:r>
            <a:endParaRPr lang="en-US" dirty="0"/>
          </a:p>
        </p:txBody>
      </p:sp>
      <p:sp>
        <p:nvSpPr>
          <p:cNvPr id="3" name="Content Placeholder 2"/>
          <p:cNvSpPr>
            <a:spLocks noGrp="1"/>
          </p:cNvSpPr>
          <p:nvPr>
            <p:ph idx="1"/>
          </p:nvPr>
        </p:nvSpPr>
        <p:spPr>
          <a:xfrm>
            <a:off x="457200" y="1935480"/>
            <a:ext cx="8229600" cy="4617720"/>
          </a:xfrm>
        </p:spPr>
        <p:txBody>
          <a:bodyPr/>
          <a:lstStyle/>
          <a:p>
            <a:r>
              <a:rPr lang="en-US" dirty="0" smtClean="0"/>
              <a:t>Choose the most significant quotes from each chapter.</a:t>
            </a:r>
          </a:p>
          <a:p>
            <a:r>
              <a:rPr lang="en-US" dirty="0" smtClean="0"/>
              <a:t>I suggest choosing something connected to the larger ideas we’ve already been discussing.</a:t>
            </a:r>
          </a:p>
          <a:p>
            <a:r>
              <a:rPr lang="en-US" dirty="0" smtClean="0"/>
              <a:t>Write out the quote and the page number, then write the significance and connection to a larger </a:t>
            </a:r>
            <a:r>
              <a:rPr lang="en-US" smtClean="0"/>
              <a:t>thematic idea </a:t>
            </a:r>
            <a:endParaRPr lang="en-US" dirty="0"/>
          </a:p>
        </p:txBody>
      </p:sp>
    </p:spTree>
    <p:extLst>
      <p:ext uri="{BB962C8B-B14F-4D97-AF65-F5344CB8AC3E}">
        <p14:creationId xmlns:p14="http://schemas.microsoft.com/office/powerpoint/2010/main" val="564057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Chapters 9 and 10 – Holden’s Sexuality, Phoebe</a:t>
            </a:r>
            <a:endParaRPr lang="en-US" dirty="0"/>
          </a:p>
        </p:txBody>
      </p:sp>
      <p:sp>
        <p:nvSpPr>
          <p:cNvPr id="3" name="Content Placeholder 2"/>
          <p:cNvSpPr>
            <a:spLocks noGrp="1"/>
          </p:cNvSpPr>
          <p:nvPr>
            <p:ph idx="1"/>
          </p:nvPr>
        </p:nvSpPr>
        <p:spPr/>
        <p:txBody>
          <a:bodyPr/>
          <a:lstStyle/>
          <a:p>
            <a:r>
              <a:rPr lang="en-US" dirty="0" smtClean="0"/>
              <a:t>In chapter nine, Holden reveals his views on women and sex.</a:t>
            </a:r>
          </a:p>
          <a:p>
            <a:r>
              <a:rPr lang="en-US" dirty="0" smtClean="0"/>
              <a:t>Is he mature or immature when he talks about girls on the bottom of page 62?  Support with a quote and explain.</a:t>
            </a:r>
          </a:p>
          <a:p>
            <a:r>
              <a:rPr lang="en-US" dirty="0" smtClean="0"/>
              <a:t>Discuss his comments on the “perverts” he watches through the window of the hotel, his call to Faith Cavendish, and his thoughts on Jane Gallagher.</a:t>
            </a:r>
            <a:endParaRPr lang="en-US" dirty="0"/>
          </a:p>
        </p:txBody>
      </p:sp>
    </p:spTree>
    <p:extLst>
      <p:ext uri="{BB962C8B-B14F-4D97-AF65-F5344CB8AC3E}">
        <p14:creationId xmlns:p14="http://schemas.microsoft.com/office/powerpoint/2010/main" val="2462733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292</TotalTime>
  <Words>952</Words>
  <Application>Microsoft Office PowerPoint</Application>
  <PresentationFormat>On-screen Show (4:3)</PresentationFormat>
  <Paragraphs>81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The Catcher in the Rye</vt:lpstr>
      <vt:lpstr>ALLIE</vt:lpstr>
      <vt:lpstr>RED HUNTING HAT</vt:lpstr>
      <vt:lpstr>Jane Gallagher</vt:lpstr>
      <vt:lpstr>Holden’s mental state</vt:lpstr>
      <vt:lpstr> Red Hunting Hat</vt:lpstr>
      <vt:lpstr>Holden’s Voice</vt:lpstr>
      <vt:lpstr>Ch. 7 and Ch. 8</vt:lpstr>
      <vt:lpstr>Chapters 9 and 10 – Holden’s Sexuality, Phoebe</vt:lpstr>
      <vt:lpstr>Chapter 10 – The Lavender Room</vt:lpstr>
      <vt:lpstr>Chapter 10 - Phoebe</vt:lpstr>
      <vt:lpstr>Chapter 11 – Jane Gallagher</vt:lpstr>
      <vt:lpstr>Chapter 12 – Ernie’s</vt:lpstr>
      <vt:lpstr>Chapter 13 - Sunny</vt:lpstr>
      <vt:lpstr>Chapter 14 - Maurice</vt:lpstr>
      <vt:lpstr>Chapter 15 – Sally Hayes, suitcases, nuns</vt:lpstr>
      <vt:lpstr> Chapter 16 </vt:lpstr>
      <vt:lpstr>Chapter 17 “I swear to God I’m a madman”</vt:lpstr>
    </vt:vector>
  </TitlesOfParts>
  <Company>Issaquah School District 411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Catcher in the Rye</dc:title>
  <dc:creator>Cavotta, Kylie    IHS - Staff</dc:creator>
  <cp:lastModifiedBy>Cavotta, Kylie    IHS - Staff</cp:lastModifiedBy>
  <cp:revision>27</cp:revision>
  <dcterms:created xsi:type="dcterms:W3CDTF">2016-05-18T17:02:13Z</dcterms:created>
  <dcterms:modified xsi:type="dcterms:W3CDTF">2016-05-26T17:08:52Z</dcterms:modified>
</cp:coreProperties>
</file>