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4AA049-FABD-4D37-BB19-44A5F4EDBB7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11E2E2-A2E2-4485-B94E-262FD078EE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Raven”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Edgar Allen Poe</a:t>
            </a:r>
          </a:p>
          <a:p>
            <a:r>
              <a:rPr lang="en-US" dirty="0" smtClean="0"/>
              <a:t>Study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1. Where is the raven at the end of the poem?  What will never be lifted from the raven’s shadow?  What does that mean?</a:t>
            </a:r>
          </a:p>
          <a:p>
            <a:r>
              <a:rPr lang="en-US" sz="3200" dirty="0"/>
              <a:t>2. What is the setting and why is it appropriate?</a:t>
            </a:r>
          </a:p>
          <a:p>
            <a:r>
              <a:rPr lang="en-US" sz="3200" dirty="0"/>
              <a:t>3. From whose point of view is the narrative told</a:t>
            </a:r>
            <a:r>
              <a:rPr lang="en-US" sz="3200" dirty="0" smtClean="0"/>
              <a:t>? Is he reliable?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3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4. What is the speaker’s mental state?  Provide </a:t>
            </a:r>
            <a:r>
              <a:rPr lang="en-US" sz="3200" b="1" u="sng" dirty="0"/>
              <a:t>evidence</a:t>
            </a:r>
            <a:r>
              <a:rPr lang="en-US" sz="3200" dirty="0"/>
              <a:t> from the poem to support your assertion.</a:t>
            </a:r>
          </a:p>
          <a:p>
            <a:r>
              <a:rPr lang="en-US" sz="3200" dirty="0"/>
              <a:t>5. The repeated word “nevermore” has various meanings in the poem.  Choose THREE times the word in used and interpret the meanings.</a:t>
            </a:r>
          </a:p>
          <a:p>
            <a:r>
              <a:rPr lang="en-US" sz="3200" dirty="0"/>
              <a:t>6. Is the raven real or an illusion?  Use </a:t>
            </a:r>
            <a:r>
              <a:rPr lang="en-US" sz="3200" b="1" u="sng" dirty="0"/>
              <a:t>evidence</a:t>
            </a:r>
            <a:r>
              <a:rPr lang="en-US" sz="3200" dirty="0"/>
              <a:t> from the poem to support your assertion</a:t>
            </a:r>
          </a:p>
        </p:txBody>
      </p:sp>
    </p:spTree>
    <p:extLst>
      <p:ext uri="{BB962C8B-B14F-4D97-AF65-F5344CB8AC3E}">
        <p14:creationId xmlns:p14="http://schemas.microsoft.com/office/powerpoint/2010/main" val="399340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09160"/>
          </a:xfrm>
        </p:spPr>
        <p:txBody>
          <a:bodyPr>
            <a:noAutofit/>
          </a:bodyPr>
          <a:lstStyle/>
          <a:p>
            <a:r>
              <a:rPr lang="en-US" sz="3200" dirty="0"/>
              <a:t>7. Describe the overall MOOD of the poem, noting specifically at least ONE shift in the speaker’s mood as the poem progresses.</a:t>
            </a:r>
          </a:p>
          <a:p>
            <a:r>
              <a:rPr lang="en-US" sz="3200" dirty="0"/>
              <a:t>8.  Provide FIVE examples of Poe’s Gothic diction that add to the mood of the poem.</a:t>
            </a:r>
          </a:p>
          <a:p>
            <a:r>
              <a:rPr lang="en-US" sz="3200" dirty="0"/>
              <a:t>9. What does the raven symbolize?  Explain.</a:t>
            </a:r>
          </a:p>
          <a:p>
            <a:r>
              <a:rPr lang="en-US" sz="3200" dirty="0"/>
              <a:t>10.  What </a:t>
            </a:r>
            <a:r>
              <a:rPr lang="en-US" sz="3200" b="1" dirty="0"/>
              <a:t>theme</a:t>
            </a:r>
            <a:r>
              <a:rPr lang="en-US" sz="3200" dirty="0"/>
              <a:t> does the poem develop?  (Hint: go back to #1)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428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201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“The Raven”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Raven”</dc:title>
  <dc:creator>Cavotta, Kylie    IHS - Staff</dc:creator>
  <cp:lastModifiedBy>Cavotta, Kylie    IHS - Staff</cp:lastModifiedBy>
  <cp:revision>4</cp:revision>
  <dcterms:created xsi:type="dcterms:W3CDTF">2017-12-14T18:04:18Z</dcterms:created>
  <dcterms:modified xsi:type="dcterms:W3CDTF">2017-12-14T18:10:13Z</dcterms:modified>
</cp:coreProperties>
</file>