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5" r:id="rId8"/>
    <p:sldId id="268" r:id="rId9"/>
    <p:sldId id="261" r:id="rId10"/>
    <p:sldId id="262" r:id="rId11"/>
    <p:sldId id="263"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6FEC024-16A7-4B35-BE40-C75390250CEE}" type="datetimeFigureOut">
              <a:rPr lang="en-US" smtClean="0"/>
              <a:pPr/>
              <a:t>9/15/2016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F48D3B1-89BA-4DAA-AAEB-6C518AD82A8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EC024-16A7-4B35-BE40-C75390250CEE}"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EC024-16A7-4B35-BE40-C75390250CEE}"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FEC024-16A7-4B35-BE40-C75390250CEE}"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FEC024-16A7-4B35-BE40-C75390250CEE}" type="datetimeFigureOut">
              <a:rPr lang="en-US" smtClean="0"/>
              <a:pPr/>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F48D3B1-89BA-4DAA-AAEB-6C518AD82A8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FEC024-16A7-4B35-BE40-C75390250CEE}"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6FEC024-16A7-4B35-BE40-C75390250CEE}" type="datetimeFigureOut">
              <a:rPr lang="en-US" smtClean="0"/>
              <a:pPr/>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FEC024-16A7-4B35-BE40-C75390250CEE}" type="datetimeFigureOut">
              <a:rPr lang="en-US" smtClean="0"/>
              <a:pPr/>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EC024-16A7-4B35-BE40-C75390250CEE}" type="datetimeFigureOut">
              <a:rPr lang="en-US" smtClean="0"/>
              <a:pPr/>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FEC024-16A7-4B35-BE40-C75390250CEE}"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FEC024-16A7-4B35-BE40-C75390250CEE}" type="datetimeFigureOut">
              <a:rPr lang="en-US" smtClean="0"/>
              <a:pPr/>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48D3B1-89BA-4DAA-AAEB-6C518AD82A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6FEC024-16A7-4B35-BE40-C75390250CEE}" type="datetimeFigureOut">
              <a:rPr lang="en-US" smtClean="0"/>
              <a:pPr/>
              <a:t>9/15/2016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F48D3B1-89BA-4DAA-AAEB-6C518AD82A8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Puritan Life</a:t>
            </a:r>
            <a:endParaRPr lang="en-US" dirty="0"/>
          </a:p>
        </p:txBody>
      </p:sp>
      <p:sp>
        <p:nvSpPr>
          <p:cNvPr id="3" name="Subtitle 2"/>
          <p:cNvSpPr>
            <a:spLocks noGrp="1"/>
          </p:cNvSpPr>
          <p:nvPr>
            <p:ph type="subTitle" idx="1"/>
          </p:nvPr>
        </p:nvSpPr>
        <p:spPr/>
        <p:txBody>
          <a:bodyPr/>
          <a:lstStyle/>
          <a:p>
            <a:r>
              <a:rPr lang="en-US" dirty="0" smtClean="0"/>
              <a:t>Morals, values, God: life during the time of </a:t>
            </a:r>
            <a:r>
              <a:rPr lang="en-US" i="1" dirty="0" smtClean="0"/>
              <a:t>The Crucible</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Sinners! </a:t>
            </a:r>
            <a:endParaRPr lang="en-US" dirty="0"/>
          </a:p>
        </p:txBody>
      </p:sp>
      <p:sp>
        <p:nvSpPr>
          <p:cNvPr id="3" name="Content Placeholder 2"/>
          <p:cNvSpPr>
            <a:spLocks noGrp="1"/>
          </p:cNvSpPr>
          <p:nvPr>
            <p:ph sz="half" idx="1"/>
          </p:nvPr>
        </p:nvSpPr>
        <p:spPr/>
        <p:txBody>
          <a:bodyPr>
            <a:normAutofit/>
          </a:bodyPr>
          <a:lstStyle/>
          <a:p>
            <a:r>
              <a:rPr lang="en-US" sz="3200" dirty="0" smtClean="0"/>
              <a:t>Deviating from religion resulted in:</a:t>
            </a:r>
          </a:p>
          <a:p>
            <a:pPr lvl="1"/>
            <a:r>
              <a:rPr lang="en-US" sz="3200" dirty="0" smtClean="0"/>
              <a:t>flogging</a:t>
            </a:r>
          </a:p>
          <a:p>
            <a:pPr lvl="1"/>
            <a:r>
              <a:rPr lang="en-US" sz="3200" dirty="0" smtClean="0"/>
              <a:t>pillorying</a:t>
            </a:r>
          </a:p>
          <a:p>
            <a:pPr lvl="1"/>
            <a:r>
              <a:rPr lang="en-US" sz="3200" dirty="0" smtClean="0"/>
              <a:t>hanging</a:t>
            </a:r>
          </a:p>
          <a:p>
            <a:pPr lvl="1"/>
            <a:r>
              <a:rPr lang="en-US" sz="3200" dirty="0" smtClean="0"/>
              <a:t> banishment</a:t>
            </a:r>
          </a:p>
        </p:txBody>
      </p:sp>
      <p:pic>
        <p:nvPicPr>
          <p:cNvPr id="5" name="Content Placeholder 4" descr="p10.bmp"/>
          <p:cNvPicPr>
            <a:picLocks noGrp="1" noChangeAspect="1"/>
          </p:cNvPicPr>
          <p:nvPr>
            <p:ph sz="half" idx="2"/>
          </p:nvPr>
        </p:nvPicPr>
        <p:blipFill>
          <a:blip r:embed="rId2" cstate="print"/>
          <a:stretch>
            <a:fillRect/>
          </a:stretch>
        </p:blipFill>
        <p:spPr>
          <a:xfrm>
            <a:off x="4038600" y="1524000"/>
            <a:ext cx="2895600" cy="2895600"/>
          </a:xfrm>
        </p:spPr>
      </p:pic>
      <p:pic>
        <p:nvPicPr>
          <p:cNvPr id="6" name="Picture 5" descr="p12.jpg"/>
          <p:cNvPicPr>
            <a:picLocks noChangeAspect="1"/>
          </p:cNvPicPr>
          <p:nvPr/>
        </p:nvPicPr>
        <p:blipFill>
          <a:blip r:embed="rId3" cstate="print"/>
          <a:stretch>
            <a:fillRect/>
          </a:stretch>
        </p:blipFill>
        <p:spPr>
          <a:xfrm>
            <a:off x="6705600" y="2514600"/>
            <a:ext cx="2286000" cy="417263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11.jpg"/>
          <p:cNvPicPr>
            <a:picLocks noChangeAspect="1"/>
          </p:cNvPicPr>
          <p:nvPr/>
        </p:nvPicPr>
        <p:blipFill>
          <a:blip r:embed="rId2" cstate="print"/>
          <a:stretch>
            <a:fillRect/>
          </a:stretch>
        </p:blipFill>
        <p:spPr>
          <a:xfrm>
            <a:off x="533400" y="228600"/>
            <a:ext cx="2209800" cy="3314700"/>
          </a:xfrm>
          <a:prstGeom prst="rect">
            <a:avLst/>
          </a:prstGeom>
        </p:spPr>
      </p:pic>
      <p:pic>
        <p:nvPicPr>
          <p:cNvPr id="9" name="Picture 8" descr="p15.jpg"/>
          <p:cNvPicPr>
            <a:picLocks noChangeAspect="1"/>
          </p:cNvPicPr>
          <p:nvPr/>
        </p:nvPicPr>
        <p:blipFill>
          <a:blip r:embed="rId3" cstate="print"/>
          <a:stretch>
            <a:fillRect/>
          </a:stretch>
        </p:blipFill>
        <p:spPr>
          <a:xfrm>
            <a:off x="5562600" y="3276600"/>
            <a:ext cx="2667000" cy="3171917"/>
          </a:xfrm>
          <a:prstGeom prst="rect">
            <a:avLst/>
          </a:prstGeom>
        </p:spPr>
      </p:pic>
      <p:pic>
        <p:nvPicPr>
          <p:cNvPr id="10" name="Picture 9" descr="p14.jpg"/>
          <p:cNvPicPr>
            <a:picLocks noChangeAspect="1"/>
          </p:cNvPicPr>
          <p:nvPr/>
        </p:nvPicPr>
        <p:blipFill>
          <a:blip r:embed="rId4" cstate="print"/>
          <a:stretch>
            <a:fillRect/>
          </a:stretch>
        </p:blipFill>
        <p:spPr>
          <a:xfrm>
            <a:off x="3581400" y="533400"/>
            <a:ext cx="4267200" cy="2592917"/>
          </a:xfrm>
          <a:prstGeom prst="rect">
            <a:avLst/>
          </a:prstGeom>
        </p:spPr>
      </p:pic>
      <p:pic>
        <p:nvPicPr>
          <p:cNvPr id="11" name="Picture 10" descr="p13.jpg"/>
          <p:cNvPicPr>
            <a:picLocks noChangeAspect="1"/>
          </p:cNvPicPr>
          <p:nvPr/>
        </p:nvPicPr>
        <p:blipFill>
          <a:blip r:embed="rId5" cstate="print"/>
          <a:stretch>
            <a:fillRect/>
          </a:stretch>
        </p:blipFill>
        <p:spPr>
          <a:xfrm>
            <a:off x="838200" y="3810000"/>
            <a:ext cx="3733800" cy="24892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715962"/>
          </a:xfrm>
        </p:spPr>
        <p:txBody>
          <a:bodyPr>
            <a:normAutofit fontScale="90000"/>
          </a:bodyPr>
          <a:lstStyle/>
          <a:p>
            <a:r>
              <a:rPr lang="en-US" dirty="0" smtClean="0"/>
              <a:t>Puritan Code by Jonathan Edwards</a:t>
            </a:r>
            <a:endParaRPr lang="en-US" dirty="0"/>
          </a:p>
        </p:txBody>
      </p:sp>
      <p:sp>
        <p:nvSpPr>
          <p:cNvPr id="3" name="Content Placeholder 2"/>
          <p:cNvSpPr>
            <a:spLocks noGrp="1"/>
          </p:cNvSpPr>
          <p:nvPr>
            <p:ph idx="1"/>
          </p:nvPr>
        </p:nvSpPr>
        <p:spPr>
          <a:xfrm>
            <a:off x="457200" y="609600"/>
            <a:ext cx="8229600" cy="6019800"/>
          </a:xfrm>
        </p:spPr>
        <p:txBody>
          <a:bodyPr>
            <a:noAutofit/>
          </a:bodyPr>
          <a:lstStyle/>
          <a:p>
            <a:pPr>
              <a:buNone/>
            </a:pPr>
            <a:r>
              <a:rPr lang="en-US" sz="1400" dirty="0" smtClean="0"/>
              <a:t>Remember to read over these resolutions once a week: </a:t>
            </a:r>
          </a:p>
          <a:p>
            <a:r>
              <a:rPr lang="en-US" sz="1400" dirty="0" smtClean="0"/>
              <a:t>4. Resolved, never to do any manner of thing, whether in soul or body, less or more, but what tends to the glory of God; nor be, nor suffer it, if I can avoid it.</a:t>
            </a:r>
          </a:p>
          <a:p>
            <a:r>
              <a:rPr lang="en-US" sz="1400" dirty="0" smtClean="0"/>
              <a:t>6. Resolved, to live with all my might, while I do live.</a:t>
            </a:r>
          </a:p>
          <a:p>
            <a:r>
              <a:rPr lang="en-US" sz="1400" dirty="0" smtClean="0"/>
              <a:t>7. Resolved, never to do anything, which I should be afraid to do, if it were the last hour of my life.</a:t>
            </a:r>
          </a:p>
          <a:p>
            <a:r>
              <a:rPr lang="en-US" sz="1400" dirty="0" smtClean="0"/>
              <a:t>9. Resolved, to think much on all occasions of my own dying, and of the common circumstances which attend death.</a:t>
            </a:r>
          </a:p>
          <a:p>
            <a:r>
              <a:rPr lang="en-US" sz="1400" dirty="0" smtClean="0"/>
              <a:t>12. Resolved, if I take delight in it as a gratification of pride, or vanity, or on any such account, immediately to throw it by.</a:t>
            </a:r>
          </a:p>
          <a:p>
            <a:r>
              <a:rPr lang="en-US" sz="1400" dirty="0" smtClean="0"/>
              <a:t>14. Resolved, never to do any thing out of revenge.</a:t>
            </a:r>
          </a:p>
          <a:p>
            <a:r>
              <a:rPr lang="en-US" sz="1400" dirty="0" smtClean="0"/>
              <a:t>15. Resolved, never to suffer the least motions of anger towards irrational beings.</a:t>
            </a:r>
          </a:p>
          <a:p>
            <a:r>
              <a:rPr lang="en-US" sz="1400" dirty="0" smtClean="0"/>
              <a:t>16. Resolved, never to speak evil of anyone, so that it shall tend to his dishonor, more or less, upon no account except for some real good.</a:t>
            </a:r>
          </a:p>
          <a:p>
            <a:r>
              <a:rPr lang="en-US" sz="1400" dirty="0" smtClean="0"/>
              <a:t>17. Resolved, that I will live so, as I shall wish I had done when I come to die.</a:t>
            </a:r>
          </a:p>
          <a:p>
            <a:r>
              <a:rPr lang="en-US" sz="1400" dirty="0" smtClean="0"/>
              <a:t>20. Resolved, to maintain the strictest temperance, in eating and drinking.</a:t>
            </a:r>
          </a:p>
          <a:p>
            <a:r>
              <a:rPr lang="en-US" sz="1400" dirty="0" smtClean="0"/>
              <a:t>21. Resolved, never to do any thing, which if I should see in another, I should count a just occasion to despise him for, or to think any way the more meanly of him</a:t>
            </a:r>
            <a:r>
              <a:rPr lang="en-US" sz="1400" smtClean="0"/>
              <a:t>. </a:t>
            </a:r>
            <a:endParaRPr lang="en-US" sz="1400" dirty="0" smtClean="0"/>
          </a:p>
          <a:p>
            <a:r>
              <a:rPr lang="en-US" sz="1400" dirty="0" smtClean="0"/>
              <a:t>22. Resolved, to endeavor to obtain for myself as much happiness, in the other world, as I possibly can, with all the power, might, vigor, and vehemence, yea violence, I am capable of, or can bring myself to exert, in any way that can be thought of.</a:t>
            </a:r>
          </a:p>
          <a:p>
            <a:r>
              <a:rPr lang="en-US" sz="1400" dirty="0" smtClean="0"/>
              <a:t>23. Resolved, frequently to take some deliberate action, which seems most unlikely to be done, for the glory of God, and trace it back to the original intention, designs and ends of it; and if I find it not to be for God' s glory, to repute it as a breach of the 4th Resolution.</a:t>
            </a:r>
          </a:p>
          <a:p>
            <a:r>
              <a:rPr lang="en-US" sz="1400" dirty="0" smtClean="0"/>
              <a:t>25. Resolved, to examine carefully, and constantly, what that one thing in me is, which causes me in the least to doubt of the love of God; and to direct all my forces against it</a:t>
            </a:r>
            <a:r>
              <a:rPr lang="en-US" sz="1150" dirty="0" smtClean="0"/>
              <a:t>.</a:t>
            </a:r>
            <a:endParaRPr lang="en-US" sz="11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P 1.bmp"/>
          <p:cNvPicPr>
            <a:picLocks noGrp="1" noChangeAspect="1"/>
          </p:cNvPicPr>
          <p:nvPr>
            <p:ph type="pic" idx="4294967295"/>
          </p:nvPr>
        </p:nvPicPr>
        <p:blipFill>
          <a:blip r:embed="rId2" cstate="print"/>
          <a:srcRect l="9643" r="9643"/>
          <a:stretch>
            <a:fillRect/>
          </a:stretch>
        </p:blipFill>
        <p:spPr>
          <a:xfrm>
            <a:off x="533400" y="304800"/>
            <a:ext cx="3908181" cy="2822575"/>
          </a:xfrm>
        </p:spPr>
      </p:pic>
      <p:pic>
        <p:nvPicPr>
          <p:cNvPr id="6" name="Picture 5" descr="p 3.jpg"/>
          <p:cNvPicPr>
            <a:picLocks noChangeAspect="1"/>
          </p:cNvPicPr>
          <p:nvPr/>
        </p:nvPicPr>
        <p:blipFill>
          <a:blip r:embed="rId3" cstate="print"/>
          <a:stretch>
            <a:fillRect/>
          </a:stretch>
        </p:blipFill>
        <p:spPr>
          <a:xfrm>
            <a:off x="5029200" y="228600"/>
            <a:ext cx="3787456" cy="2133600"/>
          </a:xfrm>
          <a:prstGeom prst="rect">
            <a:avLst/>
          </a:prstGeom>
        </p:spPr>
      </p:pic>
      <p:pic>
        <p:nvPicPr>
          <p:cNvPr id="7" name="Picture 6" descr="P2.jpg"/>
          <p:cNvPicPr>
            <a:picLocks noChangeAspect="1"/>
          </p:cNvPicPr>
          <p:nvPr/>
        </p:nvPicPr>
        <p:blipFill>
          <a:blip r:embed="rId4" cstate="print"/>
          <a:stretch>
            <a:fillRect/>
          </a:stretch>
        </p:blipFill>
        <p:spPr>
          <a:xfrm>
            <a:off x="304800" y="3512820"/>
            <a:ext cx="4114800" cy="2983230"/>
          </a:xfrm>
          <a:prstGeom prst="rect">
            <a:avLst/>
          </a:prstGeom>
        </p:spPr>
      </p:pic>
      <p:pic>
        <p:nvPicPr>
          <p:cNvPr id="8" name="Picture 7" descr="p 4.jpg"/>
          <p:cNvPicPr>
            <a:picLocks noChangeAspect="1"/>
          </p:cNvPicPr>
          <p:nvPr/>
        </p:nvPicPr>
        <p:blipFill>
          <a:blip r:embed="rId5" cstate="print"/>
          <a:stretch>
            <a:fillRect/>
          </a:stretch>
        </p:blipFill>
        <p:spPr>
          <a:xfrm>
            <a:off x="5105400" y="2743200"/>
            <a:ext cx="2971800" cy="382287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sp>
        <p:nvSpPr>
          <p:cNvPr id="3" name="Content Placeholder 2"/>
          <p:cNvSpPr>
            <a:spLocks noGrp="1"/>
          </p:cNvSpPr>
          <p:nvPr>
            <p:ph sz="half" idx="4294967295"/>
          </p:nvPr>
        </p:nvSpPr>
        <p:spPr>
          <a:xfrm>
            <a:off x="0" y="1600200"/>
            <a:ext cx="4038600" cy="4525963"/>
          </a:xfrm>
        </p:spPr>
        <p:txBody>
          <a:bodyPr/>
          <a:lstStyle/>
          <a:p>
            <a:r>
              <a:rPr lang="en-US" dirty="0" smtClean="0"/>
              <a:t>Extreme Protestants in the 16</a:t>
            </a:r>
            <a:r>
              <a:rPr lang="en-US" baseline="30000" dirty="0" smtClean="0"/>
              <a:t>th</a:t>
            </a:r>
            <a:r>
              <a:rPr lang="en-US" dirty="0" smtClean="0"/>
              <a:t> century</a:t>
            </a:r>
          </a:p>
          <a:p>
            <a:endParaRPr lang="en-US" dirty="0" smtClean="0"/>
          </a:p>
          <a:p>
            <a:r>
              <a:rPr lang="en-US" dirty="0" smtClean="0"/>
              <a:t>Trying to purify church by eradicating Catholicism</a:t>
            </a:r>
          </a:p>
          <a:p>
            <a:pPr>
              <a:buNone/>
            </a:pPr>
            <a:endParaRPr lang="en-US" dirty="0" smtClean="0"/>
          </a:p>
        </p:txBody>
      </p:sp>
      <p:pic>
        <p:nvPicPr>
          <p:cNvPr id="9" name="Content Placeholder 8" descr="p 5.jpg"/>
          <p:cNvPicPr>
            <a:picLocks noGrp="1" noChangeAspect="1"/>
          </p:cNvPicPr>
          <p:nvPr>
            <p:ph sz="half" idx="4294967295"/>
          </p:nvPr>
        </p:nvPicPr>
        <p:blipFill>
          <a:blip r:embed="rId2" cstate="print"/>
          <a:stretch>
            <a:fillRect/>
          </a:stretch>
        </p:blipFill>
        <p:spPr>
          <a:xfrm>
            <a:off x="3581400" y="2590800"/>
            <a:ext cx="5108575" cy="340518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a:t>
            </a:r>
            <a:endParaRPr lang="en-US" dirty="0"/>
          </a:p>
        </p:txBody>
      </p:sp>
      <p:pic>
        <p:nvPicPr>
          <p:cNvPr id="5" name="Content Placeholder 4" descr="p8.bmp"/>
          <p:cNvPicPr>
            <a:picLocks noGrp="1" noChangeAspect="1"/>
          </p:cNvPicPr>
          <p:nvPr>
            <p:ph sz="half" idx="1"/>
          </p:nvPr>
        </p:nvPicPr>
        <p:blipFill>
          <a:blip r:embed="rId2" cstate="print"/>
          <a:stretch>
            <a:fillRect/>
          </a:stretch>
        </p:blipFill>
        <p:spPr>
          <a:xfrm>
            <a:off x="427385" y="1447799"/>
            <a:ext cx="3992215" cy="4705799"/>
          </a:xfrm>
        </p:spPr>
      </p:pic>
      <p:sp>
        <p:nvSpPr>
          <p:cNvPr id="4" name="Content Placeholder 3"/>
          <p:cNvSpPr>
            <a:spLocks noGrp="1"/>
          </p:cNvSpPr>
          <p:nvPr>
            <p:ph sz="half" idx="2"/>
          </p:nvPr>
        </p:nvSpPr>
        <p:spPr/>
        <p:txBody>
          <a:bodyPr/>
          <a:lstStyle/>
          <a:p>
            <a:r>
              <a:rPr lang="en-US" dirty="0" smtClean="0"/>
              <a:t>Settled in colonies of New England in 1600’s</a:t>
            </a:r>
          </a:p>
          <a:p>
            <a:pPr>
              <a:buNone/>
            </a:pPr>
            <a:endParaRPr lang="en-US" dirty="0" smtClean="0"/>
          </a:p>
          <a:p>
            <a:r>
              <a:rPr lang="en-US" dirty="0" smtClean="0"/>
              <a:t>Valued hard work, effort, </a:t>
            </a:r>
            <a:r>
              <a:rPr lang="en-US" smtClean="0"/>
              <a:t>moral strength</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Beliefs</a:t>
            </a:r>
            <a:endParaRPr lang="en-US" dirty="0"/>
          </a:p>
        </p:txBody>
      </p:sp>
      <p:sp>
        <p:nvSpPr>
          <p:cNvPr id="3" name="Content Placeholder 2"/>
          <p:cNvSpPr>
            <a:spLocks noGrp="1"/>
          </p:cNvSpPr>
          <p:nvPr>
            <p:ph idx="1"/>
          </p:nvPr>
        </p:nvSpPr>
        <p:spPr/>
        <p:txBody>
          <a:bodyPr/>
          <a:lstStyle/>
          <a:p>
            <a:r>
              <a:rPr lang="en-US" dirty="0" smtClean="0"/>
              <a:t>Supreme power of God</a:t>
            </a:r>
          </a:p>
          <a:p>
            <a:r>
              <a:rPr lang="en-US" dirty="0" smtClean="0"/>
              <a:t>Prosperity was a gift from God</a:t>
            </a:r>
          </a:p>
          <a:p>
            <a:r>
              <a:rPr lang="en-US" dirty="0" smtClean="0"/>
              <a:t>Moral and religious purity</a:t>
            </a:r>
          </a:p>
          <a:p>
            <a:r>
              <a:rPr lang="en-US" dirty="0" smtClean="0"/>
              <a:t>Fought against developments of traditional Roman Catholics</a:t>
            </a:r>
          </a:p>
          <a:p>
            <a:r>
              <a:rPr lang="en-US" dirty="0" smtClean="0"/>
              <a:t>Trust and faith in God </a:t>
            </a:r>
          </a:p>
          <a:p>
            <a:r>
              <a:rPr lang="en-US" dirty="0" smtClean="0"/>
              <a:t>Private study of the Holy Bible</a:t>
            </a:r>
          </a:p>
          <a:p>
            <a:r>
              <a:rPr lang="en-US" dirty="0" smtClean="0"/>
              <a:t>Education</a:t>
            </a:r>
            <a:endParaRPr lang="en-US" dirty="0"/>
          </a:p>
        </p:txBody>
      </p:sp>
      <p:pic>
        <p:nvPicPr>
          <p:cNvPr id="4" name="Picture 3" descr="p9.jpg"/>
          <p:cNvPicPr>
            <a:picLocks noChangeAspect="1"/>
          </p:cNvPicPr>
          <p:nvPr/>
        </p:nvPicPr>
        <p:blipFill>
          <a:blip r:embed="rId2" cstate="print"/>
          <a:stretch>
            <a:fillRect/>
          </a:stretch>
        </p:blipFill>
        <p:spPr>
          <a:xfrm>
            <a:off x="6096000" y="3733800"/>
            <a:ext cx="2415886" cy="2362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Philosophy</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sz="3600" dirty="0" smtClean="0"/>
              <a:t>Original Sin- Everybody a sinner, since everyone born of “original sin”</a:t>
            </a:r>
          </a:p>
          <a:p>
            <a:pPr marL="137160" indent="0">
              <a:lnSpc>
                <a:spcPct val="90000"/>
              </a:lnSpc>
              <a:buNone/>
            </a:pPr>
            <a:endParaRPr lang="en-US" sz="3600" dirty="0" smtClean="0"/>
          </a:p>
          <a:p>
            <a:pPr>
              <a:lnSpc>
                <a:spcPct val="90000"/>
              </a:lnSpc>
            </a:pPr>
            <a:r>
              <a:rPr lang="en-US" sz="3600" dirty="0" smtClean="0"/>
              <a:t>God chooses those worthy of salvation</a:t>
            </a:r>
          </a:p>
          <a:p>
            <a:pPr marL="137160" indent="0">
              <a:lnSpc>
                <a:spcPct val="90000"/>
              </a:lnSpc>
              <a:buNone/>
            </a:pPr>
            <a:endParaRPr lang="en-US" sz="3600" dirty="0" smtClean="0"/>
          </a:p>
          <a:p>
            <a:pPr>
              <a:lnSpc>
                <a:spcPct val="90000"/>
              </a:lnSpc>
            </a:pPr>
            <a:r>
              <a:rPr lang="en-US" sz="3600" dirty="0" smtClean="0"/>
              <a:t>Morality- Duty of all people to constantly examine their lives for sin, and live as purely as possible in all of their actions- private and public (“Puritan angst”).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Philosophy</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pPr>
              <a:lnSpc>
                <a:spcPct val="80000"/>
              </a:lnSpc>
            </a:pPr>
            <a:r>
              <a:rPr lang="en-US" dirty="0" smtClean="0"/>
              <a:t>Egalitarianism-  People should have direct relationship with God</a:t>
            </a:r>
          </a:p>
          <a:p>
            <a:pPr>
              <a:lnSpc>
                <a:spcPct val="80000"/>
              </a:lnSpc>
              <a:buNone/>
            </a:pPr>
            <a:endParaRPr lang="en-US" dirty="0" smtClean="0"/>
          </a:p>
          <a:p>
            <a:pPr>
              <a:lnSpc>
                <a:spcPct val="80000"/>
              </a:lnSpc>
            </a:pPr>
            <a:r>
              <a:rPr lang="en-US" dirty="0" smtClean="0"/>
              <a:t>Education- People should be educated so they can read religious texts. </a:t>
            </a:r>
          </a:p>
          <a:p>
            <a:pPr lvl="1">
              <a:lnSpc>
                <a:spcPct val="80000"/>
              </a:lnSpc>
            </a:pPr>
            <a:r>
              <a:rPr lang="en-US" sz="2800" dirty="0" smtClean="0"/>
              <a:t>Founded several colleges (including Harvard)</a:t>
            </a:r>
          </a:p>
          <a:p>
            <a:pPr>
              <a:lnSpc>
                <a:spcPct val="80000"/>
              </a:lnSpc>
            </a:pPr>
            <a:r>
              <a:rPr lang="en-US" dirty="0" smtClean="0"/>
              <a:t>Work Ethic- Activities outside of religious study and work were generally considered sinful</a:t>
            </a:r>
          </a:p>
          <a:p>
            <a:pPr lvl="1">
              <a:lnSpc>
                <a:spcPct val="80000"/>
              </a:lnSpc>
            </a:pPr>
            <a:r>
              <a:rPr lang="en-US" sz="2800" dirty="0" smtClean="0"/>
              <a:t>No holidays celebrated, not even religious ones (sinful).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heckerboard(across)">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amond(in)">
                                      <p:cBhvr>
                                        <p:cTn id="20" dur="2000"/>
                                        <p:tgtEl>
                                          <p:spTgt spid="3">
                                            <p:txEl>
                                              <p:pRg st="4" end="4"/>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diamond(in)">
                                      <p:cBhvr>
                                        <p:cTn id="2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 Writings</a:t>
            </a:r>
            <a:endParaRPr lang="en-US" dirty="0"/>
          </a:p>
        </p:txBody>
      </p:sp>
      <p:sp>
        <p:nvSpPr>
          <p:cNvPr id="3" name="Content Placeholder 2"/>
          <p:cNvSpPr>
            <a:spLocks noGrp="1"/>
          </p:cNvSpPr>
          <p:nvPr>
            <p:ph idx="1"/>
          </p:nvPr>
        </p:nvSpPr>
        <p:spPr/>
        <p:txBody>
          <a:bodyPr/>
          <a:lstStyle/>
          <a:p>
            <a:r>
              <a:rPr lang="en-US" dirty="0" smtClean="0"/>
              <a:t>God is the central aspect</a:t>
            </a:r>
          </a:p>
          <a:p>
            <a:r>
              <a:rPr lang="en-US" dirty="0" smtClean="0"/>
              <a:t>Bible provides a model for Puritan </a:t>
            </a:r>
            <a:r>
              <a:rPr lang="en-US" smtClean="0"/>
              <a:t>writing </a:t>
            </a:r>
            <a:endParaRPr lang="en-US" dirty="0" smtClean="0"/>
          </a:p>
          <a:p>
            <a:r>
              <a:rPr lang="en-US" dirty="0" smtClean="0"/>
              <a:t>Used writing to find God in their lives</a:t>
            </a:r>
          </a:p>
          <a:p>
            <a:r>
              <a:rPr lang="en-US" dirty="0" smtClean="0"/>
              <a:t>Plain and simple writing style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Puritan Societal Rule</a:t>
            </a:r>
            <a:endParaRPr lang="en-US" dirty="0"/>
          </a:p>
        </p:txBody>
      </p:sp>
      <p:sp>
        <p:nvSpPr>
          <p:cNvPr id="5" name="Content Placeholder 4"/>
          <p:cNvSpPr>
            <a:spLocks noGrp="1"/>
          </p:cNvSpPr>
          <p:nvPr>
            <p:ph sz="half" idx="1"/>
          </p:nvPr>
        </p:nvSpPr>
        <p:spPr/>
        <p:txBody>
          <a:bodyPr/>
          <a:lstStyle/>
          <a:p>
            <a:r>
              <a:rPr lang="en-US" dirty="0" smtClean="0"/>
              <a:t>No dancing, drinking, gambling, playing cards, ribaldry, (vulgar language in terms of humor or jokes) or fashionable clothes</a:t>
            </a:r>
          </a:p>
          <a:p>
            <a:endParaRPr lang="en-US" dirty="0" smtClean="0"/>
          </a:p>
          <a:p>
            <a:r>
              <a:rPr lang="en-US" dirty="0" smtClean="0"/>
              <a:t>Chief duty of man is to glorify God</a:t>
            </a:r>
            <a:endParaRPr lang="en-US" dirty="0"/>
          </a:p>
        </p:txBody>
      </p:sp>
      <p:pic>
        <p:nvPicPr>
          <p:cNvPr id="7" name="Content Placeholder 6" descr="p7.jpg"/>
          <p:cNvPicPr>
            <a:picLocks noGrp="1" noChangeAspect="1"/>
          </p:cNvPicPr>
          <p:nvPr>
            <p:ph sz="half" idx="2"/>
          </p:nvPr>
        </p:nvPicPr>
        <p:blipFill>
          <a:blip r:embed="rId2" cstate="print"/>
          <a:stretch>
            <a:fillRect/>
          </a:stretch>
        </p:blipFill>
        <p:spPr>
          <a:xfrm>
            <a:off x="4419600" y="1676400"/>
            <a:ext cx="4439330" cy="44196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209</TotalTime>
  <Words>280</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Puritan Life</vt:lpstr>
      <vt:lpstr>PowerPoint Presentation</vt:lpstr>
      <vt:lpstr>Brief History</vt:lpstr>
      <vt:lpstr>Brief History</vt:lpstr>
      <vt:lpstr>Puritan Beliefs</vt:lpstr>
      <vt:lpstr>Puritan Philosophy</vt:lpstr>
      <vt:lpstr>Puritan Philosophy</vt:lpstr>
      <vt:lpstr>Puritan Writings</vt:lpstr>
      <vt:lpstr>Puritan Societal Rule</vt:lpstr>
      <vt:lpstr>Sinners! </vt:lpstr>
      <vt:lpstr>PowerPoint Presentation</vt:lpstr>
      <vt:lpstr>Puritan Code by Jonathan Edwards</vt:lpstr>
    </vt:vector>
  </TitlesOfParts>
  <Company>Issaquah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Puritan Life</dc:title>
  <dc:creator>Windows User</dc:creator>
  <cp:lastModifiedBy>Cavotta, Kylie    IHS - Staff</cp:lastModifiedBy>
  <cp:revision>34</cp:revision>
  <dcterms:created xsi:type="dcterms:W3CDTF">2011-08-25T22:42:12Z</dcterms:created>
  <dcterms:modified xsi:type="dcterms:W3CDTF">2016-09-15T16:28:38Z</dcterms:modified>
</cp:coreProperties>
</file>