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5CA74F3-1469-4B29-8571-0320A0A4714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079B784-8091-4E86-9A6E-926A6A67FD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Poetry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6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starters: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“The Golden Years” – write a few sentences about the </a:t>
            </a:r>
            <a:r>
              <a:rPr lang="en-US" sz="3600" b="1" dirty="0" smtClean="0"/>
              <a:t>speaker</a:t>
            </a:r>
            <a:r>
              <a:rPr lang="en-US" sz="3600" dirty="0" smtClean="0"/>
              <a:t>, the </a:t>
            </a:r>
            <a:r>
              <a:rPr lang="en-US" sz="3600" b="1" dirty="0" smtClean="0"/>
              <a:t>tone</a:t>
            </a:r>
            <a:r>
              <a:rPr lang="en-US" sz="3600" dirty="0" smtClean="0"/>
              <a:t> and the </a:t>
            </a:r>
            <a:r>
              <a:rPr lang="en-US" sz="3600" b="1" dirty="0" smtClean="0"/>
              <a:t>title</a:t>
            </a:r>
            <a:r>
              <a:rPr lang="en-US" sz="3600" dirty="0" smtClean="0"/>
              <a:t> and how they contribute to the overall meaning of the poem.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1921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starters: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“Africa” – write a few sentences about the </a:t>
            </a:r>
            <a:r>
              <a:rPr lang="en-US" sz="3600" b="1" dirty="0" smtClean="0"/>
              <a:t>imagery</a:t>
            </a:r>
            <a:r>
              <a:rPr lang="en-US" sz="3600" dirty="0" smtClean="0"/>
              <a:t> and </a:t>
            </a:r>
            <a:r>
              <a:rPr lang="en-US" sz="3600" b="1" dirty="0" smtClean="0"/>
              <a:t>diction</a:t>
            </a:r>
            <a:r>
              <a:rPr lang="en-US" sz="3600" dirty="0" smtClean="0"/>
              <a:t> and how </a:t>
            </a:r>
            <a:r>
              <a:rPr lang="en-US" sz="3600" smtClean="0"/>
              <a:t>they connect </a:t>
            </a:r>
            <a:r>
              <a:rPr lang="en-US" sz="3600" dirty="0" smtClean="0"/>
              <a:t>to the </a:t>
            </a:r>
            <a:r>
              <a:rPr lang="en-US" sz="3600" b="1" dirty="0" smtClean="0"/>
              <a:t>theme</a:t>
            </a:r>
            <a:r>
              <a:rPr lang="en-US" sz="3600" dirty="0" smtClean="0"/>
              <a:t> of the poem.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4837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starters: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“My Papa’s Waltz” – write a few sentences on the importance of </a:t>
            </a:r>
            <a:r>
              <a:rPr lang="en-US" sz="3600" b="1" dirty="0" smtClean="0"/>
              <a:t>rhyme</a:t>
            </a:r>
            <a:r>
              <a:rPr lang="en-US" sz="3600" dirty="0" smtClean="0"/>
              <a:t> and </a:t>
            </a:r>
            <a:r>
              <a:rPr lang="en-US" sz="3600" b="1" dirty="0" smtClean="0"/>
              <a:t>rhythm</a:t>
            </a:r>
            <a:r>
              <a:rPr lang="en-US" sz="3600" dirty="0" smtClean="0"/>
              <a:t>, </a:t>
            </a:r>
            <a:r>
              <a:rPr lang="en-US" sz="3600" b="1" dirty="0" smtClean="0"/>
              <a:t>connotation</a:t>
            </a:r>
            <a:r>
              <a:rPr lang="en-US" sz="3600" dirty="0" smtClean="0"/>
              <a:t> and </a:t>
            </a:r>
            <a:r>
              <a:rPr lang="en-US" sz="3600" b="1" dirty="0" smtClean="0"/>
              <a:t>sensory imagery </a:t>
            </a:r>
            <a:r>
              <a:rPr lang="en-US" sz="3600" dirty="0" smtClean="0"/>
              <a:t>in this poem.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66356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SHIFT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 smtClean="0"/>
              <a:t>Rarely does a poem begin and end its experience in the same place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sz="2800" b="1" dirty="0" smtClean="0"/>
              <a:t>SHIFTS</a:t>
            </a:r>
            <a:r>
              <a:rPr lang="en-US" sz="2800" dirty="0" smtClean="0"/>
              <a:t> will occur – a </a:t>
            </a:r>
            <a:r>
              <a:rPr lang="en-US" sz="2800" b="1" dirty="0" smtClean="0"/>
              <a:t>change</a:t>
            </a:r>
            <a:r>
              <a:rPr lang="en-US" sz="2800" dirty="0" smtClean="0"/>
              <a:t> in</a:t>
            </a:r>
          </a:p>
          <a:p>
            <a:pPr lvl="1"/>
            <a:r>
              <a:rPr lang="en-US" sz="2600" dirty="0" smtClean="0"/>
              <a:t>Emotion</a:t>
            </a:r>
          </a:p>
          <a:p>
            <a:pPr lvl="1"/>
            <a:r>
              <a:rPr lang="en-US" sz="2600" dirty="0" smtClean="0"/>
              <a:t>Chronology</a:t>
            </a:r>
          </a:p>
          <a:p>
            <a:pPr lvl="1"/>
            <a:r>
              <a:rPr lang="en-US" sz="2600" dirty="0" smtClean="0"/>
              <a:t>Plot</a:t>
            </a:r>
          </a:p>
          <a:p>
            <a:pPr lvl="1"/>
            <a:r>
              <a:rPr lang="en-US" sz="2600" dirty="0" smtClean="0"/>
              <a:t>Setting</a:t>
            </a:r>
          </a:p>
          <a:p>
            <a:pPr lvl="1"/>
            <a:r>
              <a:rPr lang="en-US" sz="2600" dirty="0" smtClean="0"/>
              <a:t>Voice</a:t>
            </a:r>
          </a:p>
          <a:p>
            <a:pPr lvl="1"/>
            <a:r>
              <a:rPr lang="en-US" sz="2600" dirty="0" smtClean="0"/>
              <a:t>Mood</a:t>
            </a:r>
            <a:endParaRPr lang="en-US" sz="2600" dirty="0"/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Look for CLUES such as stanza breaks, punctuation, changes in line or stanza length, rhyme change, etc.</a:t>
            </a:r>
          </a:p>
        </p:txBody>
      </p:sp>
    </p:spTree>
    <p:extLst>
      <p:ext uri="{BB962C8B-B14F-4D97-AF65-F5344CB8AC3E}">
        <p14:creationId xmlns:p14="http://schemas.microsoft.com/office/powerpoint/2010/main" val="20587214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024744" cy="1143000"/>
          </a:xfrm>
        </p:spPr>
        <p:txBody>
          <a:bodyPr/>
          <a:lstStyle/>
          <a:p>
            <a:pPr algn="ctr"/>
            <a:r>
              <a:rPr lang="en-US" b="1" dirty="0" smtClean="0"/>
              <a:t>SHIFT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6777317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Finding the shift in a poem can help you understand its meaning and break it into chunks to analyze.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Use your TPCASTT handout for guidance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It’s a good strategy when writing about poetry.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For the homework poems, be sure to note the shift in 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97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848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Planned Child, The Victims, Ethics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42" y="1752600"/>
            <a:ext cx="6777317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Answer and be prepared to share with the class:</a:t>
            </a:r>
          </a:p>
          <a:p>
            <a:pPr lvl="1"/>
            <a:r>
              <a:rPr lang="en-US" dirty="0" smtClean="0"/>
              <a:t>What is the subject/dramatic situation of the poem? Simply, what </a:t>
            </a:r>
            <a:r>
              <a:rPr lang="en-US" smtClean="0"/>
              <a:t>is happening?</a:t>
            </a:r>
            <a:endParaRPr lang="en-US" dirty="0" smtClean="0"/>
          </a:p>
          <a:p>
            <a:pPr lvl="1"/>
            <a:r>
              <a:rPr lang="en-US" dirty="0" smtClean="0"/>
              <a:t>Who is the speaker? What do we know about him/her? How does knowing about the speaker help understand the message of the poem?</a:t>
            </a:r>
          </a:p>
          <a:p>
            <a:pPr lvl="1"/>
            <a:r>
              <a:rPr lang="en-US" dirty="0" smtClean="0"/>
              <a:t>Where is the shift(s)? How did you know? What kind of shift was it? How did it affect your understanding of the poem?</a:t>
            </a:r>
          </a:p>
          <a:p>
            <a:pPr lvl="1"/>
            <a:r>
              <a:rPr lang="en-US" dirty="0" smtClean="0"/>
              <a:t>What is the theme?</a:t>
            </a:r>
          </a:p>
          <a:p>
            <a:pPr lvl="1"/>
            <a:r>
              <a:rPr lang="en-US" dirty="0" smtClean="0"/>
              <a:t>What poetry terms would you write about?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83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7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“A Study of Reading Habits”, “The Whipping”, “Those Winter Sundays”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Who is the speaker? What do we know about him/her? How does knowing about the speaker help understand the message of the poem?</a:t>
            </a:r>
          </a:p>
          <a:p>
            <a:pPr lvl="1"/>
            <a:r>
              <a:rPr lang="en-US" dirty="0"/>
              <a:t>Where is the shift(s)? How did you know? What kind of shift was it? How did it affect your understanding of the poem?</a:t>
            </a:r>
          </a:p>
          <a:p>
            <a:pPr lvl="1"/>
            <a:r>
              <a:rPr lang="en-US" dirty="0"/>
              <a:t>What is the theme?</a:t>
            </a:r>
          </a:p>
          <a:p>
            <a:pPr lvl="1"/>
            <a:r>
              <a:rPr lang="en-US" dirty="0"/>
              <a:t>What poetry terms would you write about?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87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“When in Rome” </a:t>
            </a:r>
            <a:r>
              <a:rPr lang="en-US" sz="3100" dirty="0" smtClean="0"/>
              <a:t>(page 1)</a:t>
            </a:r>
            <a:br>
              <a:rPr lang="en-US" sz="3100" dirty="0" smtClean="0"/>
            </a:br>
            <a:r>
              <a:rPr lang="en-US" dirty="0" smtClean="0"/>
              <a:t>and “One Art” </a:t>
            </a:r>
            <a:r>
              <a:rPr lang="en-US" sz="3100" dirty="0" smtClean="0"/>
              <a:t>(page 15)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Homework: read and annotate</a:t>
            </a:r>
          </a:p>
          <a:p>
            <a:r>
              <a:rPr lang="en-US" dirty="0" smtClean="0"/>
              <a:t>Focus on structure, voice, speaker for “When in Rome”</a:t>
            </a:r>
          </a:p>
          <a:p>
            <a:r>
              <a:rPr lang="en-US" dirty="0" smtClean="0"/>
              <a:t>Focus on repetition, tone for “One Art”</a:t>
            </a:r>
          </a:p>
          <a:p>
            <a:r>
              <a:rPr lang="en-US" dirty="0" smtClean="0"/>
              <a:t>These are only hints and starting points . . .</a:t>
            </a:r>
          </a:p>
          <a:p>
            <a:r>
              <a:rPr lang="en-US" dirty="0" smtClean="0"/>
              <a:t>Be prepared to discuss and think about how you might write about </a:t>
            </a:r>
            <a:r>
              <a:rPr lang="en-US" smtClean="0"/>
              <a:t>these poems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25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533400"/>
            <a:ext cx="7024744" cy="1143000"/>
          </a:xfrm>
        </p:spPr>
        <p:txBody>
          <a:bodyPr/>
          <a:lstStyle/>
          <a:p>
            <a:r>
              <a:rPr lang="en-US" dirty="0" smtClean="0"/>
              <a:t>“What the Living Do”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Who is the speaker? What do we know about her?</a:t>
            </a:r>
          </a:p>
          <a:p>
            <a:r>
              <a:rPr lang="en-US" dirty="0" smtClean="0"/>
              <a:t>Who is “you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Why is the speaker “speechless”</a:t>
            </a:r>
          </a:p>
          <a:p>
            <a:r>
              <a:rPr lang="en-US" dirty="0" smtClean="0"/>
              <a:t>Why is the poem arranged in couplets?</a:t>
            </a:r>
          </a:p>
          <a:p>
            <a:r>
              <a:rPr lang="en-US" dirty="0" smtClean="0"/>
              <a:t>What is the importance of the image of the woman in the last stanza?</a:t>
            </a:r>
          </a:p>
          <a:p>
            <a:r>
              <a:rPr lang="en-US" dirty="0" smtClean="0"/>
              <a:t>What is the significance of the title?</a:t>
            </a:r>
          </a:p>
          <a:p>
            <a:r>
              <a:rPr lang="en-US" dirty="0" smtClean="0"/>
              <a:t>Choose important diction – why and what does it add to the MOTWAW?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93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minute </a:t>
            </a:r>
            <a:r>
              <a:rPr lang="en-US" smtClean="0"/>
              <a:t>sustained talk: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attitudes about poetry are you bringing to our study?</a:t>
            </a:r>
          </a:p>
          <a:p>
            <a:r>
              <a:rPr lang="en-US" dirty="0" smtClean="0"/>
              <a:t>What are your pre-conceptions and possible misconceptions of poetry? Prior knowledge?</a:t>
            </a:r>
          </a:p>
          <a:p>
            <a:r>
              <a:rPr lang="en-US" dirty="0" smtClean="0"/>
              <a:t>Do you enjoy reading and/or studying poetry? Why?</a:t>
            </a:r>
          </a:p>
          <a:p>
            <a:r>
              <a:rPr lang="en-US" dirty="0" smtClean="0"/>
              <a:t>What makes poetry good?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3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“Introduction to Poetry” vs. “</a:t>
            </a:r>
            <a:r>
              <a:rPr lang="en-US" dirty="0" err="1" smtClean="0"/>
              <a:t>Ars</a:t>
            </a:r>
            <a:r>
              <a:rPr lang="en-US" dirty="0" smtClean="0"/>
              <a:t> </a:t>
            </a:r>
            <a:r>
              <a:rPr lang="en-US" dirty="0" err="1" smtClean="0"/>
              <a:t>Poetica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Which do you prefer? Why?</a:t>
            </a:r>
          </a:p>
          <a:p>
            <a:r>
              <a:rPr lang="en-US" sz="2800" dirty="0" smtClean="0"/>
              <a:t>Which is a better description of how to approach poetry? Why?</a:t>
            </a:r>
          </a:p>
          <a:p>
            <a:r>
              <a:rPr lang="en-US" sz="2800" dirty="0" smtClean="0"/>
              <a:t>How are the two poems similar/different?</a:t>
            </a:r>
          </a:p>
          <a:p>
            <a:r>
              <a:rPr lang="en-US" sz="2800" dirty="0" smtClean="0"/>
              <a:t>What is the THEME of each poem?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7314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is it?</a:t>
            </a:r>
          </a:p>
          <a:p>
            <a:r>
              <a:rPr lang="en-US" sz="2800" dirty="0" smtClean="0"/>
              <a:t>What are you thinking about as you read a poem?  What is going on in your head?</a:t>
            </a:r>
          </a:p>
          <a:p>
            <a:r>
              <a:rPr lang="en-US" sz="2800" dirty="0" smtClean="0"/>
              <a:t>How can annotating help understand poetry?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526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295400"/>
            <a:ext cx="7024744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“On Reading Poems To A Senior Class At South High” (pg. 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6777317" cy="350897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What stands out in this poem?</a:t>
            </a:r>
          </a:p>
          <a:p>
            <a:r>
              <a:rPr lang="en-US" sz="3200" dirty="0" smtClean="0"/>
              <a:t>Poetic devices?</a:t>
            </a:r>
          </a:p>
          <a:p>
            <a:r>
              <a:rPr lang="en-US" sz="3200" dirty="0" smtClean="0"/>
              <a:t>Structure?</a:t>
            </a:r>
          </a:p>
          <a:p>
            <a:r>
              <a:rPr lang="en-US" sz="3200" dirty="0" smtClean="0"/>
              <a:t>What is significant in discussing the meaning of this poem?</a:t>
            </a:r>
          </a:p>
          <a:p>
            <a:r>
              <a:rPr lang="en-US" sz="3200" dirty="0" smtClean="0"/>
              <a:t>How does it compare to the other poems about poetry?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5504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371600"/>
            <a:ext cx="73914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Chapter Two Reading (page 679, you don’t need to read the poems – </a:t>
            </a:r>
            <a:r>
              <a:rPr lang="en-US" sz="3200" b="1" dirty="0" smtClean="0"/>
              <a:t>except homework</a:t>
            </a:r>
            <a:r>
              <a:rPr lang="en-US" sz="3200" dirty="0" smtClean="0"/>
              <a:t>, just the text)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90800"/>
            <a:ext cx="6777317" cy="38100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What are key strategies for approaching/understanding poetry? </a:t>
            </a:r>
          </a:p>
          <a:p>
            <a:r>
              <a:rPr lang="en-US" sz="3200" dirty="0" smtClean="0"/>
              <a:t>To aid in understanding a poem, what questions should we ask?</a:t>
            </a:r>
          </a:p>
          <a:p>
            <a:r>
              <a:rPr lang="en-US" sz="3200" dirty="0" smtClean="0"/>
              <a:t>Read “Hawk Roosting” and paraphrase it, use </a:t>
            </a:r>
            <a:r>
              <a:rPr lang="en-US" sz="3200" dirty="0" err="1" smtClean="0"/>
              <a:t>TP-CASTT</a:t>
            </a:r>
            <a:r>
              <a:rPr lang="en-US" sz="3200" dirty="0" smtClean="0"/>
              <a:t> as well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0578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2" y="685800"/>
            <a:ext cx="7024744" cy="1143000"/>
          </a:xfrm>
        </p:spPr>
        <p:txBody>
          <a:bodyPr/>
          <a:lstStyle/>
          <a:p>
            <a:r>
              <a:rPr lang="en-US" dirty="0" smtClean="0"/>
              <a:t>“Hawk Roosting”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1200"/>
            <a:ext cx="6777317" cy="3508977"/>
          </a:xfrm>
        </p:spPr>
        <p:txBody>
          <a:bodyPr>
            <a:noAutofit/>
          </a:bodyPr>
          <a:lstStyle/>
          <a:p>
            <a:r>
              <a:rPr lang="en-US" sz="2800" dirty="0" smtClean="0"/>
              <a:t>With a neighbor, share your paraphrases</a:t>
            </a:r>
          </a:p>
          <a:p>
            <a:r>
              <a:rPr lang="en-US" sz="2800" dirty="0" smtClean="0"/>
              <a:t>Note differences or omissions</a:t>
            </a:r>
          </a:p>
          <a:p>
            <a:r>
              <a:rPr lang="en-US" sz="2800" dirty="0" smtClean="0"/>
              <a:t>How is paraphrasing helpful to understanding poetry?</a:t>
            </a:r>
          </a:p>
          <a:p>
            <a:r>
              <a:rPr lang="en-US" sz="2800" dirty="0" smtClean="0"/>
              <a:t>Do you agree that it is “no more equivalent to the poem than a corpse is to a person”?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54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2192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Homework: Read, paraphrase and annotate more poems about poetry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67000"/>
            <a:ext cx="6777317" cy="350897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“Constantly Risking Absurdity” pg. 9</a:t>
            </a:r>
          </a:p>
          <a:p>
            <a:r>
              <a:rPr lang="en-US" dirty="0" smtClean="0"/>
              <a:t>“Tell all the truth but tell it slant” pg. 7</a:t>
            </a:r>
          </a:p>
          <a:p>
            <a:r>
              <a:rPr lang="en-US" dirty="0" smtClean="0"/>
              <a:t>“Singapore” pg. 2</a:t>
            </a:r>
            <a:endParaRPr lang="en-US" dirty="0"/>
          </a:p>
          <a:p>
            <a:r>
              <a:rPr lang="en-US" dirty="0" smtClean="0"/>
              <a:t>Remember vocabulary quizzes may be at any time during our poetry unit</a:t>
            </a:r>
          </a:p>
          <a:p>
            <a:r>
              <a:rPr lang="en-US" dirty="0" smtClean="0"/>
              <a:t>Choose ONE of the three and make a case for why it is the best description of what poetry is or what poetry should be/accomplish</a:t>
            </a:r>
          </a:p>
        </p:txBody>
      </p:sp>
    </p:spTree>
    <p:extLst>
      <p:ext uri="{BB962C8B-B14F-4D97-AF65-F5344CB8AC3E}">
        <p14:creationId xmlns:p14="http://schemas.microsoft.com/office/powerpoint/2010/main" val="29042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Read, Annotate and for ONE, try TPCASTT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667000"/>
            <a:ext cx="6777317" cy="350897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“Africa” pg. 4</a:t>
            </a:r>
          </a:p>
          <a:p>
            <a:r>
              <a:rPr lang="en-US" sz="3200" dirty="0" smtClean="0"/>
              <a:t>“The Golden Years” pg. 3</a:t>
            </a:r>
          </a:p>
          <a:p>
            <a:r>
              <a:rPr lang="en-US" sz="3200" dirty="0" smtClean="0"/>
              <a:t>“My Papa’s Waltz” pg. 7</a:t>
            </a:r>
          </a:p>
          <a:p>
            <a:endParaRPr lang="en-US" sz="3200" dirty="0"/>
          </a:p>
          <a:p>
            <a:r>
              <a:rPr lang="en-US" sz="3200" i="1" dirty="0" smtClean="0"/>
              <a:t>Pay attention to denotation and connotation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557760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480</TotalTime>
  <Words>876</Words>
  <Application>Microsoft Office PowerPoint</Application>
  <PresentationFormat>On-screen Show (4:3)</PresentationFormat>
  <Paragraphs>95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Austin</vt:lpstr>
      <vt:lpstr>Poetry Introduction</vt:lpstr>
      <vt:lpstr>One minute sustained talk:</vt:lpstr>
      <vt:lpstr>“Introduction to Poetry” vs. “Ars Poetica”</vt:lpstr>
      <vt:lpstr>Metacognition</vt:lpstr>
      <vt:lpstr>“On Reading Poems To A Senior Class At South High” (pg. 5)</vt:lpstr>
      <vt:lpstr>Chapter Two Reading (page 679, you don’t need to read the poems – except homework, just the text)</vt:lpstr>
      <vt:lpstr>“Hawk Roosting”</vt:lpstr>
      <vt:lpstr>Homework: Read, paraphrase and annotate more poems about poetry</vt:lpstr>
      <vt:lpstr>Read, Annotate and for ONE, try TPCASTT</vt:lpstr>
      <vt:lpstr>Writing starters:</vt:lpstr>
      <vt:lpstr>Writing starters:</vt:lpstr>
      <vt:lpstr>Writing starters:</vt:lpstr>
      <vt:lpstr>SHIFT </vt:lpstr>
      <vt:lpstr>SHIFT</vt:lpstr>
      <vt:lpstr>The Planned Child, The Victims, Ethics</vt:lpstr>
      <vt:lpstr> “A Study of Reading Habits”, “The Whipping”, “Those Winter Sundays”</vt:lpstr>
      <vt:lpstr>“When in Rome” (page 1) and “One Art” (page 15) </vt:lpstr>
      <vt:lpstr>“What the Living Do”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Introduction</dc:title>
  <dc:creator>Cavotta, Kylie    IHS - Staff</dc:creator>
  <cp:lastModifiedBy>Cavotta, Kylie    IHS - Staff</cp:lastModifiedBy>
  <cp:revision>39</cp:revision>
  <dcterms:created xsi:type="dcterms:W3CDTF">2015-09-15T18:59:01Z</dcterms:created>
  <dcterms:modified xsi:type="dcterms:W3CDTF">2018-12-18T22:00:41Z</dcterms:modified>
</cp:coreProperties>
</file>