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8" r:id="rId4"/>
    <p:sldId id="269" r:id="rId5"/>
    <p:sldId id="270" r:id="rId6"/>
    <p:sldId id="271" r:id="rId7"/>
    <p:sldId id="272" r:id="rId8"/>
    <p:sldId id="275" r:id="rId9"/>
    <p:sldId id="276" r:id="rId10"/>
    <p:sldId id="274" r:id="rId11"/>
    <p:sldId id="279" r:id="rId12"/>
    <p:sldId id="280" r:id="rId13"/>
    <p:sldId id="281" r:id="rId14"/>
    <p:sldId id="282" r:id="rId15"/>
    <p:sldId id="259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7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4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3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9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1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6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8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0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ABAC5-357A-424D-A847-B9F03DFFDEDF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8242-C581-4023-A055-9847F49C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egacy.fordham.edu/halsall/basis/everyman.asp" TargetMode="External"/><Relationship Id="rId2" Type="http://schemas.openxmlformats.org/officeDocument/2006/relationships/hyperlink" Target="https://www.youtube.com/watch?v=vM5Zwd427i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Othello</a:t>
            </a:r>
            <a:br>
              <a:rPr lang="en-US" dirty="0" smtClean="0"/>
            </a:br>
            <a:r>
              <a:rPr lang="en-US" dirty="0" smtClean="0"/>
              <a:t>The Moor of Venice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7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t-IT" dirty="0"/>
              <a:t>Othello Terminology: </a:t>
            </a:r>
            <a:r>
              <a:rPr lang="en-US" altLang="it-IT" dirty="0" smtClean="0"/>
              <a:t/>
            </a:r>
            <a:br>
              <a:rPr lang="en-US" altLang="it-IT" dirty="0" smtClean="0"/>
            </a:br>
            <a:r>
              <a:rPr lang="en-US" altLang="it-IT" dirty="0" smtClean="0"/>
              <a:t>Cuckold and </a:t>
            </a:r>
            <a:r>
              <a:rPr lang="en-US" dirty="0" smtClean="0"/>
              <a:t>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Honesty/honest = honesty (used over 40 times in the play!)</a:t>
            </a:r>
          </a:p>
          <a:p>
            <a:r>
              <a:rPr lang="en-US" dirty="0" smtClean="0"/>
              <a:t>Honest = of lesser social standing (for a man) OR truthfulness</a:t>
            </a:r>
          </a:p>
          <a:p>
            <a:r>
              <a:rPr lang="en-US" dirty="0" smtClean="0"/>
              <a:t>Honesty = chastity (always for a woman) </a:t>
            </a:r>
          </a:p>
          <a:p>
            <a:pPr>
              <a:lnSpc>
                <a:spcPct val="90000"/>
              </a:lnSpc>
            </a:pPr>
            <a:r>
              <a:rPr lang="en-US" altLang="it-IT" dirty="0" smtClean="0"/>
              <a:t>Cuckold: a </a:t>
            </a:r>
            <a:r>
              <a:rPr lang="en-US" altLang="it-IT" dirty="0"/>
              <a:t>man whose wife is </a:t>
            </a:r>
            <a:r>
              <a:rPr lang="en-US" altLang="it-IT" dirty="0">
                <a:solidFill>
                  <a:schemeClr val="hlink"/>
                </a:solidFill>
              </a:rPr>
              <a:t>unfaithful</a:t>
            </a:r>
            <a:r>
              <a:rPr lang="en-US" altLang="it-IT" dirty="0"/>
              <a:t> to him </a:t>
            </a:r>
          </a:p>
          <a:p>
            <a:pPr>
              <a:lnSpc>
                <a:spcPct val="90000"/>
              </a:lnSpc>
            </a:pPr>
            <a:r>
              <a:rPr lang="en-US" altLang="it-IT" dirty="0"/>
              <a:t>Represented with </a:t>
            </a:r>
            <a:r>
              <a:rPr lang="en-US" altLang="it-IT" dirty="0">
                <a:solidFill>
                  <a:schemeClr val="hlink"/>
                </a:solidFill>
              </a:rPr>
              <a:t>horns</a:t>
            </a:r>
            <a:r>
              <a:rPr lang="en-US" altLang="it-IT" dirty="0"/>
              <a:t> growing out of his </a:t>
            </a:r>
            <a:r>
              <a:rPr lang="en-US" altLang="it-IT" dirty="0">
                <a:solidFill>
                  <a:schemeClr val="hlink"/>
                </a:solidFill>
              </a:rPr>
              <a:t>forehead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b="1" i="1" dirty="0">
                <a:solidFill>
                  <a:srgbClr val="CC0000"/>
                </a:solidFill>
                <a:cs typeface="Times New Roman" charset="0"/>
              </a:rPr>
              <a:t>Othello</a:t>
            </a:r>
            <a:r>
              <a:rPr lang="en-GB" altLang="en-US" b="1" dirty="0">
                <a:solidFill>
                  <a:srgbClr val="CC0000"/>
                </a:solidFill>
                <a:cs typeface="Times New Roman" charset="0"/>
              </a:rPr>
              <a:t> is one of Shakespeare's greatest tragedies</a:t>
            </a:r>
          </a:p>
          <a:p>
            <a:r>
              <a:rPr lang="en-US" dirty="0" smtClean="0"/>
              <a:t>The play itself is set in 16</a:t>
            </a:r>
            <a:r>
              <a:rPr lang="en-US" baseline="30000" dirty="0" smtClean="0"/>
              <a:t>th</a:t>
            </a:r>
            <a:r>
              <a:rPr lang="en-US" dirty="0" smtClean="0"/>
              <a:t> century Venice and Cyprus </a:t>
            </a:r>
            <a:r>
              <a:rPr lang="en-GB" altLang="en-US" dirty="0" smtClean="0">
                <a:cs typeface="Times New Roman" charset="0"/>
              </a:rPr>
              <a:t>against </a:t>
            </a:r>
            <a:r>
              <a:rPr lang="en-GB" altLang="en-US" dirty="0">
                <a:cs typeface="Times New Roman" charset="0"/>
              </a:rPr>
              <a:t>the backdrop of the wars between </a:t>
            </a:r>
            <a:r>
              <a:rPr lang="en-GB" altLang="en-US" dirty="0" smtClean="0">
                <a:cs typeface="Times New Roman" charset="0"/>
              </a:rPr>
              <a:t>Italy </a:t>
            </a:r>
            <a:r>
              <a:rPr lang="en-GB" altLang="en-US" dirty="0">
                <a:cs typeface="Times New Roman" charset="0"/>
              </a:rPr>
              <a:t>and </a:t>
            </a:r>
            <a:r>
              <a:rPr lang="en-GB" altLang="en-US" dirty="0" smtClean="0">
                <a:cs typeface="Times New Roman" charset="0"/>
              </a:rPr>
              <a:t>Turkey.</a:t>
            </a:r>
          </a:p>
          <a:p>
            <a:r>
              <a:rPr lang="en-GB" dirty="0" smtClean="0">
                <a:cs typeface="Times New Roman" charset="0"/>
              </a:rPr>
              <a:t>Jealousy is the ruling emotion of the play that plagues the tragic hero</a:t>
            </a:r>
            <a:r>
              <a:rPr lang="en-GB" smtClean="0">
                <a:cs typeface="Times New Roman" charset="0"/>
              </a:rPr>
              <a:t>, Othello.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8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Shakespearean Tragic Heroes: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exceptional beings – persons of high degree or public importance</a:t>
            </a:r>
          </a:p>
          <a:p>
            <a:r>
              <a:rPr lang="en-US" dirty="0" smtClean="0"/>
              <a:t>2. often kings or military leaders (thus downfalls have great importance)</a:t>
            </a:r>
          </a:p>
          <a:p>
            <a:r>
              <a:rPr lang="en-US" dirty="0" smtClean="0"/>
              <a:t>3. they cause their own downfalls (not by accident – instead the downfall proceeds from the hero’s own actions)</a:t>
            </a:r>
          </a:p>
          <a:p>
            <a:r>
              <a:rPr lang="en-US" dirty="0" smtClean="0"/>
              <a:t>4. they possess a character FLAW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10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Due to the character flaw, the hero has a definite predisposition toward a particular mindset and action</a:t>
            </a:r>
          </a:p>
          <a:p>
            <a:r>
              <a:rPr lang="en-US" dirty="0" smtClean="0"/>
              <a:t>As the play proceeds, all the hero’s efforts are directed toward one action, interest or objective</a:t>
            </a:r>
          </a:p>
          <a:p>
            <a:r>
              <a:rPr lang="en-US" dirty="0" smtClean="0"/>
              <a:t>In time, he becomes incapable of resisting this end</a:t>
            </a:r>
          </a:p>
          <a:p>
            <a:r>
              <a:rPr lang="en-US" dirty="0" smtClean="0"/>
              <a:t>Resulting in the DEATH of the hero</a:t>
            </a:r>
          </a:p>
          <a:p>
            <a:r>
              <a:rPr lang="en-US" altLang="it-IT" dirty="0"/>
              <a:t>The fall provokes the emotions of pity and fear in the reader </a:t>
            </a:r>
          </a:p>
          <a:p>
            <a:r>
              <a:rPr lang="en-US" altLang="it-IT" dirty="0"/>
              <a:t>The tragic character comes to some kind of understanding or new recognition of what has </a:t>
            </a:r>
            <a:r>
              <a:rPr lang="en-US" altLang="it-IT" dirty="0" smtClean="0"/>
              <a:t>happened (too late of course)</a:t>
            </a:r>
            <a:endParaRPr lang="en-US" alt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7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Othello will address:</a:t>
            </a:r>
          </a:p>
          <a:p>
            <a:pPr lvl="1"/>
            <a:r>
              <a:rPr lang="en-US" dirty="0" smtClean="0"/>
              <a:t>Romance</a:t>
            </a:r>
          </a:p>
          <a:p>
            <a:pPr lvl="1"/>
            <a:r>
              <a:rPr lang="en-US" dirty="0" smtClean="0"/>
              <a:t>Love and Hate</a:t>
            </a:r>
          </a:p>
          <a:p>
            <a:pPr lvl="1"/>
            <a:r>
              <a:rPr lang="en-US" dirty="0" smtClean="0"/>
              <a:t>Deception</a:t>
            </a:r>
          </a:p>
          <a:p>
            <a:pPr lvl="1"/>
            <a:r>
              <a:rPr lang="en-US" dirty="0" smtClean="0"/>
              <a:t>Jealousy</a:t>
            </a:r>
          </a:p>
          <a:p>
            <a:pPr lvl="1"/>
            <a:r>
              <a:rPr lang="en-US" dirty="0" smtClean="0"/>
              <a:t>Man’s distrust of women</a:t>
            </a:r>
          </a:p>
          <a:p>
            <a:pPr lvl="1"/>
            <a:r>
              <a:rPr lang="en-US" dirty="0" smtClean="0"/>
              <a:t>Sexuality</a:t>
            </a:r>
          </a:p>
          <a:p>
            <a:pPr lvl="1"/>
            <a:r>
              <a:rPr lang="en-US" dirty="0" smtClean="0"/>
              <a:t>Murder</a:t>
            </a:r>
          </a:p>
          <a:p>
            <a:pPr lvl="1"/>
            <a:r>
              <a:rPr lang="en-US" dirty="0" smtClean="0"/>
              <a:t>Race, class, and gender issues</a:t>
            </a:r>
          </a:p>
          <a:p>
            <a:pPr lvl="1"/>
            <a:r>
              <a:rPr lang="en-US" dirty="0" smtClean="0"/>
              <a:t>Violence</a:t>
            </a:r>
          </a:p>
          <a:p>
            <a:pPr lvl="1"/>
            <a:r>
              <a:rPr lang="en-US" dirty="0" smtClean="0"/>
              <a:t>Betrayal</a:t>
            </a:r>
          </a:p>
          <a:p>
            <a:pPr lvl="1"/>
            <a:r>
              <a:rPr lang="en-US" dirty="0" smtClean="0"/>
              <a:t>Vengeance</a:t>
            </a:r>
          </a:p>
          <a:p>
            <a:pPr lvl="1"/>
            <a:r>
              <a:rPr lang="en-US" dirty="0" smtClean="0"/>
              <a:t>Pride</a:t>
            </a:r>
          </a:p>
          <a:p>
            <a:pPr lvl="1"/>
            <a:r>
              <a:rPr lang="en-US" dirty="0" smtClean="0"/>
              <a:t>Appearance vs. Reality</a:t>
            </a:r>
          </a:p>
          <a:p>
            <a:pPr lvl="1"/>
            <a:r>
              <a:rPr lang="en-US" dirty="0" smtClean="0"/>
              <a:t>Reputation </a:t>
            </a:r>
          </a:p>
          <a:p>
            <a:pPr lvl="1"/>
            <a:r>
              <a:rPr lang="en-US" dirty="0" smtClean="0"/>
              <a:t>The nature of evil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06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Classic Tragedy vs. English Morality Play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Classic Tragedy</a:t>
            </a:r>
          </a:p>
          <a:p>
            <a:pPr lvl="1"/>
            <a:r>
              <a:rPr lang="en-US" dirty="0" smtClean="0"/>
              <a:t>A hero of high standing</a:t>
            </a:r>
          </a:p>
          <a:p>
            <a:pPr lvl="1"/>
            <a:r>
              <a:rPr lang="en-US" dirty="0" smtClean="0"/>
              <a:t>A tragic character flaw that becomes a driving force</a:t>
            </a:r>
          </a:p>
          <a:p>
            <a:pPr lvl="1"/>
            <a:r>
              <a:rPr lang="en-US" dirty="0" smtClean="0"/>
              <a:t>Tragic flaw gains control through misunderstandings, supernatural suggestion, chance</a:t>
            </a:r>
          </a:p>
          <a:p>
            <a:pPr lvl="1"/>
            <a:r>
              <a:rPr lang="en-US" dirty="0" smtClean="0"/>
              <a:t>Hero becomes isolated, does terrible things</a:t>
            </a:r>
          </a:p>
          <a:p>
            <a:pPr lvl="1"/>
            <a:r>
              <a:rPr lang="en-US" dirty="0" smtClean="0"/>
              <a:t>Realizes too late his error</a:t>
            </a:r>
          </a:p>
          <a:p>
            <a:pPr lvl="1"/>
            <a:r>
              <a:rPr lang="en-US" dirty="0" smtClean="0"/>
              <a:t>Makes a final display of courage or nobility</a:t>
            </a:r>
          </a:p>
          <a:p>
            <a:pPr lvl="1"/>
            <a:r>
              <a:rPr lang="en-US" dirty="0" smtClean="0"/>
              <a:t>Is destroyed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English Morality Play</a:t>
            </a:r>
          </a:p>
          <a:p>
            <a:pPr lvl="1"/>
            <a:r>
              <a:rPr lang="en-US" dirty="0" smtClean="0"/>
              <a:t>Middle ages “entertainment” to teach spiritual lessons</a:t>
            </a:r>
          </a:p>
          <a:p>
            <a:pPr lvl="1"/>
            <a:r>
              <a:rPr lang="en-US" dirty="0" smtClean="0"/>
              <a:t>The hero is mankind</a:t>
            </a:r>
          </a:p>
          <a:p>
            <a:pPr lvl="1"/>
            <a:r>
              <a:rPr lang="en-US" dirty="0" smtClean="0"/>
              <a:t>He is helped and hindered by personifications of good (Virtues) and evil (Vices) forces </a:t>
            </a:r>
          </a:p>
          <a:p>
            <a:pPr lvl="1"/>
            <a:r>
              <a:rPr lang="en-US" dirty="0" smtClean="0"/>
              <a:t>Often various sins (pride, greed, gluttony) and death were personified</a:t>
            </a:r>
          </a:p>
          <a:p>
            <a:pPr lvl="1"/>
            <a:r>
              <a:rPr lang="en-US" dirty="0" smtClean="0"/>
              <a:t>Elizabethan audiences still expected and recognized these elements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Everyman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u="sng" dirty="0" smtClean="0"/>
              <a:t>Everyman</a:t>
            </a:r>
            <a:r>
              <a:rPr lang="en-US" sz="4000" dirty="0" smtClean="0"/>
              <a:t> confronts death and tries to get all his friends to go with him—including </a:t>
            </a:r>
          </a:p>
          <a:p>
            <a:pPr lvl="1"/>
            <a:r>
              <a:rPr lang="en-US" sz="4000" dirty="0" smtClean="0"/>
              <a:t>Fellowship</a:t>
            </a:r>
          </a:p>
          <a:p>
            <a:pPr lvl="1"/>
            <a:r>
              <a:rPr lang="en-US" sz="4000" dirty="0" smtClean="0"/>
              <a:t>Kindred</a:t>
            </a:r>
          </a:p>
          <a:p>
            <a:pPr lvl="1"/>
            <a:r>
              <a:rPr lang="en-US" sz="4000" dirty="0" smtClean="0"/>
              <a:t>Goods</a:t>
            </a:r>
          </a:p>
          <a:p>
            <a:pPr lvl="1"/>
            <a:r>
              <a:rPr lang="en-US" sz="4000" dirty="0" smtClean="0"/>
              <a:t>Strength</a:t>
            </a:r>
          </a:p>
          <a:p>
            <a:pPr lvl="1"/>
            <a:r>
              <a:rPr lang="en-US" sz="4000" dirty="0" smtClean="0"/>
              <a:t>Beauty</a:t>
            </a:r>
          </a:p>
          <a:p>
            <a:pPr lvl="1"/>
            <a:r>
              <a:rPr lang="en-US" sz="4000" dirty="0" smtClean="0"/>
              <a:t>Discretion</a:t>
            </a:r>
          </a:p>
          <a:p>
            <a:r>
              <a:rPr lang="en-US" sz="4000" dirty="0" smtClean="0"/>
              <a:t>But only Good Deeds will come.</a:t>
            </a:r>
          </a:p>
          <a:p>
            <a:r>
              <a:rPr lang="en-US" sz="3100" dirty="0" smtClean="0">
                <a:hlinkClick r:id="rId2"/>
              </a:rPr>
              <a:t>https://www.youtube.com/watch?v=vM5Zwd427iU</a:t>
            </a:r>
            <a:endParaRPr lang="en-US" sz="3100" dirty="0" smtClean="0"/>
          </a:p>
          <a:p>
            <a:endParaRPr lang="en-US" sz="3600" dirty="0" smtClean="0"/>
          </a:p>
          <a:p>
            <a:pPr lvl="2"/>
            <a:r>
              <a:rPr lang="en-US" sz="2800" dirty="0" smtClean="0">
                <a:hlinkClick r:id="rId3"/>
              </a:rPr>
              <a:t>http://legacy.fordham.edu/halsall/basis/everyman.asp</a:t>
            </a:r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680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term “moor” was derived from the name of the country Mauritania but was used to refer to:</a:t>
            </a:r>
          </a:p>
          <a:p>
            <a:pPr lvl="1"/>
            <a:r>
              <a:rPr lang="en-US" dirty="0" smtClean="0"/>
              <a:t>North Africans</a:t>
            </a:r>
          </a:p>
          <a:p>
            <a:pPr lvl="1"/>
            <a:r>
              <a:rPr lang="en-US" dirty="0" smtClean="0"/>
              <a:t>West Africans</a:t>
            </a:r>
          </a:p>
          <a:p>
            <a:pPr lvl="1"/>
            <a:r>
              <a:rPr lang="en-US" dirty="0" smtClean="0"/>
              <a:t>Muslims (various origins)</a:t>
            </a:r>
          </a:p>
          <a:p>
            <a:pPr lvl="1"/>
            <a:r>
              <a:rPr lang="en-US" dirty="0" smtClean="0"/>
              <a:t>Non-whites</a:t>
            </a:r>
          </a:p>
          <a:p>
            <a:r>
              <a:rPr lang="en-US" dirty="0" smtClean="0"/>
              <a:t>Moors living in WHITE Elizabethan England were discriminated against for their dress, behavior and customs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2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They were stereotyped as:</a:t>
            </a:r>
          </a:p>
          <a:p>
            <a:pPr lvl="1"/>
            <a:r>
              <a:rPr lang="en-US" dirty="0" smtClean="0"/>
              <a:t>Uncivilized</a:t>
            </a:r>
          </a:p>
          <a:p>
            <a:pPr lvl="1"/>
            <a:r>
              <a:rPr lang="en-US" dirty="0" smtClean="0"/>
              <a:t>Barbaric</a:t>
            </a:r>
          </a:p>
          <a:p>
            <a:pPr lvl="1"/>
            <a:r>
              <a:rPr lang="en-US" dirty="0" smtClean="0"/>
              <a:t>Sexually overactive</a:t>
            </a:r>
          </a:p>
          <a:p>
            <a:pPr lvl="1"/>
            <a:r>
              <a:rPr lang="en-US" dirty="0" smtClean="0"/>
              <a:t>Prone to jealousy</a:t>
            </a:r>
          </a:p>
          <a:p>
            <a:pPr lvl="1"/>
            <a:r>
              <a:rPr lang="en-US" dirty="0" smtClean="0"/>
              <a:t>Wicked</a:t>
            </a:r>
          </a:p>
          <a:p>
            <a:pPr lvl="1"/>
            <a:r>
              <a:rPr lang="en-US" dirty="0" smtClean="0"/>
              <a:t>Morally corrupt</a:t>
            </a:r>
          </a:p>
          <a:p>
            <a:pPr lvl="1"/>
            <a:r>
              <a:rPr lang="en-US" dirty="0" smtClean="0"/>
              <a:t>Devils</a:t>
            </a:r>
          </a:p>
          <a:p>
            <a:pPr lvl="1"/>
            <a:r>
              <a:rPr lang="en-US" dirty="0" smtClean="0"/>
              <a:t>Having magical powers</a:t>
            </a:r>
          </a:p>
          <a:p>
            <a:pPr lvl="1"/>
            <a:r>
              <a:rPr lang="en-US" dirty="0" smtClean="0"/>
              <a:t>Having tempers</a:t>
            </a:r>
          </a:p>
          <a:p>
            <a:pPr lvl="1"/>
            <a:r>
              <a:rPr lang="en-US" dirty="0" smtClean="0"/>
              <a:t>Being villains</a:t>
            </a:r>
          </a:p>
        </p:txBody>
      </p:sp>
    </p:spTree>
    <p:extLst>
      <p:ext uri="{BB962C8B-B14F-4D97-AF65-F5344CB8AC3E}">
        <p14:creationId xmlns:p14="http://schemas.microsoft.com/office/powerpoint/2010/main" val="325913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2743200" cy="63015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Ambassador of the King of Barbary (Morocco)</a:t>
            </a:r>
          </a:p>
          <a:p>
            <a:r>
              <a:rPr lang="en-US" dirty="0" smtClean="0"/>
              <a:t>Morocco is the country north of Mauritania</a:t>
            </a:r>
          </a:p>
          <a:p>
            <a:r>
              <a:rPr lang="en-US" dirty="0" smtClean="0"/>
              <a:t>Visited London in 1600</a:t>
            </a:r>
          </a:p>
          <a:p>
            <a:r>
              <a:rPr lang="en-US" dirty="0" smtClean="0"/>
              <a:t>May have been inspiration for Othello</a:t>
            </a:r>
          </a:p>
          <a:p>
            <a:endParaRPr lang="en-US" dirty="0"/>
          </a:p>
        </p:txBody>
      </p:sp>
      <p:pic>
        <p:nvPicPr>
          <p:cNvPr id="9218" name="Picture 2" descr="http://ichef.bbci.co.uk/arts/yourpaintings/images/paintings/ubmc/large/brm_ubmc_a0427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7884"/>
            <a:ext cx="4867275" cy="652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06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Elizabethans mean by black and white?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 is writing largely </a:t>
            </a:r>
            <a:r>
              <a:rPr lang="en-US" u="sng" dirty="0" smtClean="0"/>
              <a:t>BEFORE</a:t>
            </a:r>
            <a:r>
              <a:rPr lang="en-US" dirty="0" smtClean="0"/>
              <a:t> the </a:t>
            </a:r>
            <a:r>
              <a:rPr lang="en-US" dirty="0" smtClean="0"/>
              <a:t>height of the transatlantic </a:t>
            </a:r>
            <a:r>
              <a:rPr lang="en-US" dirty="0" smtClean="0"/>
              <a:t>slave trade. </a:t>
            </a:r>
          </a:p>
          <a:p>
            <a:r>
              <a:rPr lang="en-US" dirty="0" smtClean="0"/>
              <a:t>Elizabethans would NOT have viewed Othello or a black person as a potential slave. </a:t>
            </a:r>
          </a:p>
          <a:p>
            <a:r>
              <a:rPr lang="en-US" dirty="0"/>
              <a:t>Began writing Othello 1601; first performed 1604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5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Elizabethans mean by black and white?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Black people—or Moors—and non-Europeans generally were viewed as foreign and foreigners were somewhat undesirable to Elizabethans.</a:t>
            </a:r>
          </a:p>
          <a:p>
            <a:r>
              <a:rPr lang="en-US" dirty="0" smtClean="0"/>
              <a:t>Yet, Elizabeth granted Moors “full diplomatic recognition” for </a:t>
            </a:r>
            <a:r>
              <a:rPr lang="en-US" dirty="0" smtClean="0"/>
              <a:t>helping </a:t>
            </a:r>
            <a:r>
              <a:rPr lang="en-US" smtClean="0"/>
              <a:t>to fight </a:t>
            </a:r>
            <a:r>
              <a:rPr lang="en-US" smtClean="0"/>
              <a:t>Spain</a:t>
            </a:r>
            <a:r>
              <a:rPr lang="en-US" smtClean="0"/>
              <a:t> </a:t>
            </a:r>
            <a:r>
              <a:rPr lang="en-US" dirty="0" smtClean="0"/>
              <a:t>in the late 1500s.</a:t>
            </a:r>
            <a:endParaRPr lang="en-US" dirty="0"/>
          </a:p>
          <a:p>
            <a:r>
              <a:rPr lang="en-US" dirty="0" smtClean="0"/>
              <a:t>Still, she deported Moors in 1601 citing their “irregular behavior” and fears that their presence would lead to overpopulation.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8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Elizabethans mean by black and white?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</a:p>
          <a:p>
            <a:r>
              <a:rPr lang="en-US" dirty="0" smtClean="0"/>
              <a:t>Black = bad. Before European knowledge of people whom we would consider black, darkness and blackness were considered signs of evil. </a:t>
            </a:r>
          </a:p>
          <a:p>
            <a:r>
              <a:rPr lang="en-US" dirty="0" smtClean="0"/>
              <a:t>White = good. “Fair” means both pale and morally good.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Black/darkness/night/blindness</a:t>
            </a:r>
          </a:p>
          <a:p>
            <a:r>
              <a:rPr lang="en-US" dirty="0" smtClean="0"/>
              <a:t>White/light/day/seeing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Watch the way these and related terms develop over the play.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Heroes and Villains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Shakespeare makes his hero black and his villain white—a departure from tradition in Elizabethan England.</a:t>
            </a:r>
          </a:p>
          <a:p>
            <a:r>
              <a:rPr lang="en-US" dirty="0" smtClean="0"/>
              <a:t>Yet he incorporates racial stereotypes and prejudices into the plot and dialogue of his characters</a:t>
            </a:r>
          </a:p>
          <a:p>
            <a:r>
              <a:rPr lang="en-US" dirty="0" smtClean="0"/>
              <a:t>Shakespeare challenges his audiences to judge Othello based on his words and actions – not on the stereotypes</a:t>
            </a:r>
          </a:p>
          <a:p>
            <a:r>
              <a:rPr lang="en-US" dirty="0" smtClean="0"/>
              <a:t>Is he maintaining or subverting Elizabethan stereotypes about black people? </a:t>
            </a:r>
          </a:p>
          <a:p>
            <a:r>
              <a:rPr lang="en-US" dirty="0" smtClean="0"/>
              <a:t>What is the true color of villainy?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785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Othello The Moor of Venice</vt:lpstr>
      <vt:lpstr>What is a Moor?</vt:lpstr>
      <vt:lpstr>Moors</vt:lpstr>
      <vt:lpstr>PowerPoint Presentation</vt:lpstr>
      <vt:lpstr>What do Elizabethans mean by black and white?</vt:lpstr>
      <vt:lpstr>What do Elizabethans mean by black and white?</vt:lpstr>
      <vt:lpstr>What do Elizabethans mean by black and white?</vt:lpstr>
      <vt:lpstr>Identity and Blindness</vt:lpstr>
      <vt:lpstr>Heroes and Villains</vt:lpstr>
      <vt:lpstr>Othello Terminology:  Cuckold and Honesty</vt:lpstr>
      <vt:lpstr>PowerPoint Presentation</vt:lpstr>
      <vt:lpstr>Typical Shakespearean Tragic Heroes:</vt:lpstr>
      <vt:lpstr>The Flaw</vt:lpstr>
      <vt:lpstr>PowerPoint Presentation</vt:lpstr>
      <vt:lpstr>Classic Tragedy vs. English Morality Play</vt:lpstr>
      <vt:lpstr>Everyman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Othello The Moor of Venice</dc:title>
  <dc:creator>Mountford, Jennifer    IHS-Staff</dc:creator>
  <cp:lastModifiedBy>Cavotta, Kylie    IHS - Staff</cp:lastModifiedBy>
  <cp:revision>36</cp:revision>
  <dcterms:created xsi:type="dcterms:W3CDTF">2016-02-20T02:32:24Z</dcterms:created>
  <dcterms:modified xsi:type="dcterms:W3CDTF">2020-01-16T18:29:12Z</dcterms:modified>
</cp:coreProperties>
</file>