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67" r:id="rId4"/>
    <p:sldId id="257" r:id="rId5"/>
    <p:sldId id="258" r:id="rId6"/>
    <p:sldId id="264" r:id="rId7"/>
    <p:sldId id="259" r:id="rId8"/>
    <p:sldId id="260" r:id="rId9"/>
    <p:sldId id="261" r:id="rId10"/>
    <p:sldId id="265" r:id="rId11"/>
    <p:sldId id="262"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43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F4CAB2-A4DD-2D40-BED2-56B3AD112045}"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2BCA5-4565-C446-B461-0DBFE071CA3B}" type="slidenum">
              <a:rPr lang="en-US" smtClean="0"/>
              <a:t>‹#›</a:t>
            </a:fld>
            <a:endParaRPr lang="en-US"/>
          </a:p>
        </p:txBody>
      </p:sp>
    </p:spTree>
    <p:extLst>
      <p:ext uri="{BB962C8B-B14F-4D97-AF65-F5344CB8AC3E}">
        <p14:creationId xmlns:p14="http://schemas.microsoft.com/office/powerpoint/2010/main" val="3718835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F4CAB2-A4DD-2D40-BED2-56B3AD112045}"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2BCA5-4565-C446-B461-0DBFE071CA3B}" type="slidenum">
              <a:rPr lang="en-US" smtClean="0"/>
              <a:t>‹#›</a:t>
            </a:fld>
            <a:endParaRPr lang="en-US"/>
          </a:p>
        </p:txBody>
      </p:sp>
    </p:spTree>
    <p:extLst>
      <p:ext uri="{BB962C8B-B14F-4D97-AF65-F5344CB8AC3E}">
        <p14:creationId xmlns:p14="http://schemas.microsoft.com/office/powerpoint/2010/main" val="4292576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F4CAB2-A4DD-2D40-BED2-56B3AD112045}"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2BCA5-4565-C446-B461-0DBFE071CA3B}" type="slidenum">
              <a:rPr lang="en-US" smtClean="0"/>
              <a:t>‹#›</a:t>
            </a:fld>
            <a:endParaRPr lang="en-US"/>
          </a:p>
        </p:txBody>
      </p:sp>
    </p:spTree>
    <p:extLst>
      <p:ext uri="{BB962C8B-B14F-4D97-AF65-F5344CB8AC3E}">
        <p14:creationId xmlns:p14="http://schemas.microsoft.com/office/powerpoint/2010/main" val="1886001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F4CAB2-A4DD-2D40-BED2-56B3AD112045}"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2BCA5-4565-C446-B461-0DBFE071CA3B}" type="slidenum">
              <a:rPr lang="en-US" smtClean="0"/>
              <a:t>‹#›</a:t>
            </a:fld>
            <a:endParaRPr lang="en-US"/>
          </a:p>
        </p:txBody>
      </p:sp>
    </p:spTree>
    <p:extLst>
      <p:ext uri="{BB962C8B-B14F-4D97-AF65-F5344CB8AC3E}">
        <p14:creationId xmlns:p14="http://schemas.microsoft.com/office/powerpoint/2010/main" val="956732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F4CAB2-A4DD-2D40-BED2-56B3AD112045}" type="datetimeFigureOut">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2BCA5-4565-C446-B461-0DBFE071CA3B}" type="slidenum">
              <a:rPr lang="en-US" smtClean="0"/>
              <a:t>‹#›</a:t>
            </a:fld>
            <a:endParaRPr lang="en-US"/>
          </a:p>
        </p:txBody>
      </p:sp>
    </p:spTree>
    <p:extLst>
      <p:ext uri="{BB962C8B-B14F-4D97-AF65-F5344CB8AC3E}">
        <p14:creationId xmlns:p14="http://schemas.microsoft.com/office/powerpoint/2010/main" val="88217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F4CAB2-A4DD-2D40-BED2-56B3AD112045}"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2BCA5-4565-C446-B461-0DBFE071CA3B}" type="slidenum">
              <a:rPr lang="en-US" smtClean="0"/>
              <a:t>‹#›</a:t>
            </a:fld>
            <a:endParaRPr lang="en-US"/>
          </a:p>
        </p:txBody>
      </p:sp>
    </p:spTree>
    <p:extLst>
      <p:ext uri="{BB962C8B-B14F-4D97-AF65-F5344CB8AC3E}">
        <p14:creationId xmlns:p14="http://schemas.microsoft.com/office/powerpoint/2010/main" val="4249095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F4CAB2-A4DD-2D40-BED2-56B3AD112045}" type="datetimeFigureOut">
              <a:rPr lang="en-US" smtClean="0"/>
              <a:t>11/27/2019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2BCA5-4565-C446-B461-0DBFE071CA3B}" type="slidenum">
              <a:rPr lang="en-US" smtClean="0"/>
              <a:t>‹#›</a:t>
            </a:fld>
            <a:endParaRPr lang="en-US"/>
          </a:p>
        </p:txBody>
      </p:sp>
    </p:spTree>
    <p:extLst>
      <p:ext uri="{BB962C8B-B14F-4D97-AF65-F5344CB8AC3E}">
        <p14:creationId xmlns:p14="http://schemas.microsoft.com/office/powerpoint/2010/main" val="248992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F4CAB2-A4DD-2D40-BED2-56B3AD112045}" type="datetimeFigureOut">
              <a:rPr lang="en-US" smtClean="0"/>
              <a:t>11/27/2019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2BCA5-4565-C446-B461-0DBFE071CA3B}" type="slidenum">
              <a:rPr lang="en-US" smtClean="0"/>
              <a:t>‹#›</a:t>
            </a:fld>
            <a:endParaRPr lang="en-US"/>
          </a:p>
        </p:txBody>
      </p:sp>
    </p:spTree>
    <p:extLst>
      <p:ext uri="{BB962C8B-B14F-4D97-AF65-F5344CB8AC3E}">
        <p14:creationId xmlns:p14="http://schemas.microsoft.com/office/powerpoint/2010/main" val="370783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F4CAB2-A4DD-2D40-BED2-56B3AD112045}" type="datetimeFigureOut">
              <a:rPr lang="en-US" smtClean="0"/>
              <a:t>11/27/2019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2BCA5-4565-C446-B461-0DBFE071CA3B}" type="slidenum">
              <a:rPr lang="en-US" smtClean="0"/>
              <a:t>‹#›</a:t>
            </a:fld>
            <a:endParaRPr lang="en-US"/>
          </a:p>
        </p:txBody>
      </p:sp>
    </p:spTree>
    <p:extLst>
      <p:ext uri="{BB962C8B-B14F-4D97-AF65-F5344CB8AC3E}">
        <p14:creationId xmlns:p14="http://schemas.microsoft.com/office/powerpoint/2010/main" val="4157001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F4CAB2-A4DD-2D40-BED2-56B3AD112045}"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2BCA5-4565-C446-B461-0DBFE071CA3B}" type="slidenum">
              <a:rPr lang="en-US" smtClean="0"/>
              <a:t>‹#›</a:t>
            </a:fld>
            <a:endParaRPr lang="en-US"/>
          </a:p>
        </p:txBody>
      </p:sp>
    </p:spTree>
    <p:extLst>
      <p:ext uri="{BB962C8B-B14F-4D97-AF65-F5344CB8AC3E}">
        <p14:creationId xmlns:p14="http://schemas.microsoft.com/office/powerpoint/2010/main" val="3012124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F4CAB2-A4DD-2D40-BED2-56B3AD112045}" type="datetimeFigureOut">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2BCA5-4565-C446-B461-0DBFE071CA3B}" type="slidenum">
              <a:rPr lang="en-US" smtClean="0"/>
              <a:t>‹#›</a:t>
            </a:fld>
            <a:endParaRPr lang="en-US"/>
          </a:p>
        </p:txBody>
      </p:sp>
    </p:spTree>
    <p:extLst>
      <p:ext uri="{BB962C8B-B14F-4D97-AF65-F5344CB8AC3E}">
        <p14:creationId xmlns:p14="http://schemas.microsoft.com/office/powerpoint/2010/main" val="1540725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F4CAB2-A4DD-2D40-BED2-56B3AD112045}" type="datetimeFigureOut">
              <a:rPr lang="en-US" smtClean="0"/>
              <a:t>11/27/2019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2BCA5-4565-C446-B461-0DBFE071CA3B}" type="slidenum">
              <a:rPr lang="en-US" smtClean="0"/>
              <a:t>‹#›</a:t>
            </a:fld>
            <a:endParaRPr lang="en-US"/>
          </a:p>
        </p:txBody>
      </p:sp>
    </p:spTree>
    <p:extLst>
      <p:ext uri="{BB962C8B-B14F-4D97-AF65-F5344CB8AC3E}">
        <p14:creationId xmlns:p14="http://schemas.microsoft.com/office/powerpoint/2010/main" val="42246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ictoria"/>
          <p:cNvPicPr>
            <a:picLocks noChangeAspect="1" noChangeArrowheads="1"/>
          </p:cNvPicPr>
          <p:nvPr/>
        </p:nvPicPr>
        <p:blipFill>
          <a:blip r:embed="rId2">
            <a:extLst>
              <a:ext uri="{28A0092B-C50C-407E-A947-70E740481C1C}">
                <a14:useLocalDpi xmlns:a14="http://schemas.microsoft.com/office/drawing/2010/main" val="0"/>
              </a:ext>
            </a:extLst>
          </a:blip>
          <a:srcRect r="10750"/>
          <a:stretch>
            <a:fillRect/>
          </a:stretch>
        </p:blipFill>
        <p:spPr bwMode="auto">
          <a:xfrm>
            <a:off x="216693" y="1752600"/>
            <a:ext cx="2309813" cy="3886200"/>
          </a:xfrm>
          <a:prstGeom prst="rect">
            <a:avLst/>
          </a:prstGeom>
          <a:noFill/>
          <a:ln w="38100">
            <a:solidFill>
              <a:schemeClr val="bg2"/>
            </a:solidFill>
            <a:miter lim="800000"/>
            <a:headEnd/>
            <a:tailEnd/>
          </a:ln>
          <a:extLst>
            <a:ext uri="{909E8E84-426E-40dd-AFC4-6F175D3DCCD1}">
              <a14:hiddenFill xmlns:a14="http://schemas.microsoft.com/office/drawing/2010/main" xmlns="">
                <a:solidFill>
                  <a:srgbClr val="FFFFFF"/>
                </a:solidFill>
              </a14:hiddenFill>
            </a:ext>
          </a:extLst>
        </p:spPr>
      </p:pic>
      <p:sp>
        <p:nvSpPr>
          <p:cNvPr id="5" name="Rectangle 4"/>
          <p:cNvSpPr>
            <a:spLocks noGrp="1" noChangeArrowheads="1"/>
          </p:cNvSpPr>
          <p:nvPr/>
        </p:nvSpPr>
        <p:spPr bwMode="auto">
          <a:xfrm>
            <a:off x="0" y="232199"/>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ea typeface="ＭＳ Ｐゴシック"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ea typeface="ＭＳ Ｐゴシック"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ea typeface="ＭＳ Ｐゴシック"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ea typeface="ＭＳ Ｐゴシック"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a:lstStyle>
          <a:p>
            <a:pPr algn="l" eaLnBrk="1" hangingPunct="1"/>
            <a:r>
              <a:rPr lang="de-DE" kern="1200" dirty="0">
                <a:latin typeface="Times New Roman" charset="0"/>
              </a:rPr>
              <a:t>The </a:t>
            </a:r>
            <a:r>
              <a:rPr lang="de-DE" kern="1200" dirty="0" err="1">
                <a:latin typeface="Times New Roman" charset="0"/>
              </a:rPr>
              <a:t>Victorian</a:t>
            </a:r>
            <a:r>
              <a:rPr lang="de-DE" kern="1200" dirty="0">
                <a:latin typeface="Times New Roman" charset="0"/>
              </a:rPr>
              <a:t> Age</a:t>
            </a:r>
          </a:p>
        </p:txBody>
      </p:sp>
      <p:sp>
        <p:nvSpPr>
          <p:cNvPr id="6" name="Rectangle 5"/>
          <p:cNvSpPr>
            <a:spLocks noGrp="1" noChangeArrowheads="1"/>
          </p:cNvSpPr>
          <p:nvPr/>
        </p:nvSpPr>
        <p:spPr bwMode="auto">
          <a:xfrm>
            <a:off x="2831786" y="1653174"/>
            <a:ext cx="55753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11500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Clr>
                <a:schemeClr val="tx2"/>
              </a:buClr>
              <a:buSzPct val="11500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Clr>
                <a:schemeClr val="tx2"/>
              </a:buClr>
              <a:buSzPct val="110000"/>
              <a:buChar char="•"/>
              <a:defRPr sz="2000"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lnSpc>
                <a:spcPct val="90000"/>
              </a:lnSpc>
              <a:buFontTx/>
              <a:buNone/>
            </a:pPr>
            <a:r>
              <a:rPr lang="en-US" sz="2400" kern="1200" dirty="0">
                <a:latin typeface="Times New Roman" charset="0"/>
                <a:cs typeface="Times New Roman" charset="0"/>
              </a:rPr>
              <a:t>In the Victorian Age, which encompassed the last quarter of the nineteenth century, England was at its climax of power. The British Empire extended all over the world, coining the phrase, "The sun never sets in the British Empire."</a:t>
            </a:r>
            <a:endParaRPr lang="en-US" sz="2400" kern="1200" dirty="0">
              <a:latin typeface="MS Sans Serif" charset="0"/>
              <a:cs typeface="Times New Roman" charset="0"/>
            </a:endParaRPr>
          </a:p>
          <a:p>
            <a:pPr eaLnBrk="1" hangingPunct="1">
              <a:lnSpc>
                <a:spcPct val="90000"/>
              </a:lnSpc>
              <a:buFontTx/>
              <a:buNone/>
            </a:pPr>
            <a:r>
              <a:rPr lang="en-US" sz="2400" kern="1200" dirty="0">
                <a:latin typeface="Times New Roman" charset="0"/>
                <a:cs typeface="Times New Roman" charset="0"/>
              </a:rPr>
              <a:t>The era saw the flourishing of the English aristocracy, but the rise of the elite created a </a:t>
            </a:r>
            <a:r>
              <a:rPr lang="en-US" sz="2400" kern="1200" dirty="0" smtClean="0">
                <a:latin typeface="Times New Roman" charset="0"/>
                <a:cs typeface="Times New Roman" charset="0"/>
              </a:rPr>
              <a:t>wealth </a:t>
            </a:r>
            <a:r>
              <a:rPr lang="en-US" sz="2400" kern="1200" dirty="0">
                <a:latin typeface="Times New Roman" charset="0"/>
                <a:cs typeface="Times New Roman" charset="0"/>
              </a:rPr>
              <a:t>disparity between the very rich and the very poor.</a:t>
            </a:r>
          </a:p>
          <a:p>
            <a:pPr eaLnBrk="1" hangingPunct="1">
              <a:lnSpc>
                <a:spcPct val="90000"/>
              </a:lnSpc>
              <a:buFontTx/>
              <a:buNone/>
            </a:pPr>
            <a:r>
              <a:rPr lang="de-DE" sz="2400" kern="1200" dirty="0">
                <a:latin typeface="Times New Roman" charset="0"/>
              </a:rPr>
              <a:t>Wilde, a </a:t>
            </a:r>
            <a:r>
              <a:rPr lang="de-DE" sz="2400" kern="1200" dirty="0" err="1" smtClean="0">
                <a:latin typeface="Times New Roman" charset="0"/>
              </a:rPr>
              <a:t>member</a:t>
            </a:r>
            <a:r>
              <a:rPr lang="de-DE" sz="2400" kern="1200" dirty="0" smtClean="0">
                <a:latin typeface="Times New Roman" charset="0"/>
              </a:rPr>
              <a:t> </a:t>
            </a:r>
            <a:r>
              <a:rPr lang="de-DE" sz="2400" kern="1200" dirty="0" err="1">
                <a:latin typeface="Times New Roman" charset="0"/>
              </a:rPr>
              <a:t>of</a:t>
            </a:r>
            <a:r>
              <a:rPr lang="de-DE" sz="2400" kern="1200" dirty="0">
                <a:latin typeface="Times New Roman" charset="0"/>
              </a:rPr>
              <a:t> </a:t>
            </a:r>
            <a:r>
              <a:rPr lang="de-DE" sz="2400" kern="1200" dirty="0" err="1">
                <a:latin typeface="Times New Roman" charset="0"/>
              </a:rPr>
              <a:t>the</a:t>
            </a:r>
            <a:r>
              <a:rPr lang="de-DE" sz="2400" kern="1200" dirty="0">
                <a:latin typeface="Times New Roman" charset="0"/>
              </a:rPr>
              <a:t> </a:t>
            </a:r>
            <a:r>
              <a:rPr lang="de-DE" sz="2400" kern="1200" dirty="0" err="1" smtClean="0">
                <a:latin typeface="Times New Roman" charset="0"/>
              </a:rPr>
              <a:t>upper</a:t>
            </a:r>
            <a:r>
              <a:rPr lang="de-DE" sz="2400" kern="1200" dirty="0" smtClean="0">
                <a:latin typeface="Times New Roman" charset="0"/>
              </a:rPr>
              <a:t> </a:t>
            </a:r>
            <a:r>
              <a:rPr lang="de-DE" sz="2400" kern="1200" dirty="0" err="1" smtClean="0">
                <a:latin typeface="Times New Roman" charset="0"/>
              </a:rPr>
              <a:t>class</a:t>
            </a:r>
            <a:r>
              <a:rPr lang="de-DE" sz="2400" kern="1200" dirty="0">
                <a:latin typeface="Times New Roman" charset="0"/>
              </a:rPr>
              <a:t>, </a:t>
            </a:r>
            <a:r>
              <a:rPr lang="de-DE" sz="2400" kern="1200" dirty="0" err="1">
                <a:latin typeface="Times New Roman" charset="0"/>
              </a:rPr>
              <a:t>concentrated</a:t>
            </a:r>
            <a:r>
              <a:rPr lang="de-DE" sz="2400" kern="1200" dirty="0">
                <a:latin typeface="Times New Roman" charset="0"/>
              </a:rPr>
              <a:t> </a:t>
            </a:r>
            <a:r>
              <a:rPr lang="de-DE" sz="2400" kern="1200" dirty="0" err="1">
                <a:latin typeface="Times New Roman" charset="0"/>
              </a:rPr>
              <a:t>his</a:t>
            </a:r>
            <a:r>
              <a:rPr lang="de-DE" sz="2400" kern="1200" dirty="0">
                <a:latin typeface="Times New Roman" charset="0"/>
              </a:rPr>
              <a:t> </a:t>
            </a:r>
            <a:r>
              <a:rPr lang="de-DE" sz="2400" kern="1200" dirty="0" err="1">
                <a:latin typeface="Times New Roman" charset="0"/>
              </a:rPr>
              <a:t>satirical</a:t>
            </a:r>
            <a:r>
              <a:rPr lang="de-DE" sz="2400" kern="1200" dirty="0">
                <a:latin typeface="Times New Roman" charset="0"/>
              </a:rPr>
              <a:t> </a:t>
            </a:r>
            <a:r>
              <a:rPr lang="de-DE" sz="2400" kern="1200" dirty="0" err="1">
                <a:latin typeface="Times New Roman" charset="0"/>
              </a:rPr>
              <a:t>efforts</a:t>
            </a:r>
            <a:r>
              <a:rPr lang="de-DE" sz="2400" kern="1200" dirty="0">
                <a:latin typeface="Times New Roman" charset="0"/>
              </a:rPr>
              <a:t> </a:t>
            </a:r>
            <a:r>
              <a:rPr lang="de-DE" sz="2400" kern="1200" dirty="0" smtClean="0">
                <a:latin typeface="Times New Roman" charset="0"/>
              </a:rPr>
              <a:t>on </a:t>
            </a:r>
            <a:r>
              <a:rPr lang="de-DE" sz="2400" kern="1200" dirty="0" err="1">
                <a:latin typeface="Times New Roman" charset="0"/>
              </a:rPr>
              <a:t>the</a:t>
            </a:r>
            <a:r>
              <a:rPr lang="de-DE" sz="2400" kern="1200" dirty="0">
                <a:latin typeface="Times New Roman" charset="0"/>
              </a:rPr>
              <a:t> </a:t>
            </a:r>
            <a:r>
              <a:rPr lang="de-DE" sz="2400" kern="1200" dirty="0" err="1">
                <a:latin typeface="Times New Roman" charset="0"/>
              </a:rPr>
              <a:t>aristocracy</a:t>
            </a:r>
            <a:r>
              <a:rPr lang="de-DE" sz="2400" kern="1200" dirty="0">
                <a:latin typeface="Times New Roman" charset="0"/>
              </a:rPr>
              <a:t>.</a:t>
            </a:r>
          </a:p>
        </p:txBody>
      </p:sp>
    </p:spTree>
    <p:extLst>
      <p:ext uri="{BB962C8B-B14F-4D97-AF65-F5344CB8AC3E}">
        <p14:creationId xmlns:p14="http://schemas.microsoft.com/office/powerpoint/2010/main" val="2985514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download.jpg"/>
          <p:cNvPicPr>
            <a:picLocks noGrp="1" noChangeAspect="1"/>
          </p:cNvPicPr>
          <p:nvPr>
            <p:ph idx="1"/>
          </p:nvPr>
        </p:nvPicPr>
        <p:blipFill rotWithShape="1">
          <a:blip r:embed="rId2">
            <a:extLst>
              <a:ext uri="{28A0092B-C50C-407E-A947-70E740481C1C}">
                <a14:useLocalDpi xmlns:a14="http://schemas.microsoft.com/office/drawing/2010/main" val="0"/>
              </a:ext>
            </a:extLst>
          </a:blip>
          <a:srcRect l="-38894" r="-38894"/>
          <a:stretch/>
        </p:blipFill>
        <p:spPr>
          <a:xfrm>
            <a:off x="-443895" y="1482726"/>
            <a:ext cx="4652316" cy="3370110"/>
          </a:xfrm>
        </p:spPr>
      </p:pic>
      <p:pic>
        <p:nvPicPr>
          <p:cNvPr id="8" name="Picture 7"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9929" y="1509552"/>
            <a:ext cx="2565400" cy="3175000"/>
          </a:xfrm>
          <a:prstGeom prst="rect">
            <a:avLst/>
          </a:prstGeom>
        </p:spPr>
      </p:pic>
      <p:pic>
        <p:nvPicPr>
          <p:cNvPr id="9" name="Picture 8" descr="imag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71147" y="1509552"/>
            <a:ext cx="2324100" cy="3505200"/>
          </a:xfrm>
          <a:prstGeom prst="rect">
            <a:avLst/>
          </a:prstGeom>
        </p:spPr>
      </p:pic>
    </p:spTree>
    <p:extLst>
      <p:ext uri="{BB962C8B-B14F-4D97-AF65-F5344CB8AC3E}">
        <p14:creationId xmlns:p14="http://schemas.microsoft.com/office/powerpoint/2010/main" val="3248092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Basics for the Young Man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gentleman will always tip his hat to greet a lady.</a:t>
            </a:r>
          </a:p>
          <a:p>
            <a:r>
              <a:rPr lang="en-US" dirty="0" smtClean="0"/>
              <a:t>When walking in the street, the gentleman always walks on the outside to protect his lady from the dangers of the road.</a:t>
            </a:r>
          </a:p>
          <a:p>
            <a:r>
              <a:rPr lang="en-US" dirty="0" smtClean="0"/>
              <a:t>If a gentleman is smoking and a lady passes by, he should remove the cigar from his mouth.</a:t>
            </a:r>
          </a:p>
          <a:p>
            <a:r>
              <a:rPr lang="en-US" dirty="0" smtClean="0"/>
              <a:t>A gentleman should always rise when a lady enters or leaves a room. </a:t>
            </a:r>
          </a:p>
          <a:p>
            <a:r>
              <a:rPr lang="en-US" dirty="0" smtClean="0"/>
              <a:t>During the daytime, a gentleman never offers a lady his arm unless to protect her in a large crowd. In the evening, it is appropriate for her to take his arm. </a:t>
            </a:r>
          </a:p>
          <a:p>
            <a:r>
              <a:rPr lang="en-US" dirty="0" smtClean="0"/>
              <a:t>A gentleman should never place his arm on the back of a chair occupied by a lady.</a:t>
            </a:r>
          </a:p>
          <a:p>
            <a:endParaRPr lang="en-US" dirty="0"/>
          </a:p>
        </p:txBody>
      </p:sp>
    </p:spTree>
    <p:extLst>
      <p:ext uri="{BB962C8B-B14F-4D97-AF65-F5344CB8AC3E}">
        <p14:creationId xmlns:p14="http://schemas.microsoft.com/office/powerpoint/2010/main" val="1160734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ownload.jpg"/>
          <p:cNvPicPr>
            <a:picLocks noGrp="1" noChangeAspect="1"/>
          </p:cNvPicPr>
          <p:nvPr>
            <p:ph idx="1"/>
          </p:nvPr>
        </p:nvPicPr>
        <p:blipFill>
          <a:blip r:embed="rId2">
            <a:extLst>
              <a:ext uri="{28A0092B-C50C-407E-A947-70E740481C1C}">
                <a14:useLocalDpi xmlns:a14="http://schemas.microsoft.com/office/drawing/2010/main" val="0"/>
              </a:ext>
            </a:extLst>
          </a:blip>
          <a:srcRect l="-70288" r="-70288"/>
          <a:stretch>
            <a:fillRect/>
          </a:stretch>
        </p:blipFill>
        <p:spPr>
          <a:xfrm>
            <a:off x="-1827469" y="1600200"/>
            <a:ext cx="8113858" cy="4525963"/>
          </a:xfrm>
        </p:spPr>
      </p:pic>
      <p:pic>
        <p:nvPicPr>
          <p:cNvPr id="5" name="Picture 4" descr="downloa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1657" y="326680"/>
            <a:ext cx="3899706" cy="3398084"/>
          </a:xfrm>
          <a:prstGeom prst="rect">
            <a:avLst/>
          </a:prstGeom>
        </p:spPr>
      </p:pic>
      <p:pic>
        <p:nvPicPr>
          <p:cNvPr id="6" name="Picture 5" descr="imag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98284" y="3724764"/>
            <a:ext cx="2692400" cy="3009900"/>
          </a:xfrm>
          <a:prstGeom prst="rect">
            <a:avLst/>
          </a:prstGeom>
        </p:spPr>
      </p:pic>
    </p:spTree>
    <p:extLst>
      <p:ext uri="{BB962C8B-B14F-4D97-AF65-F5344CB8AC3E}">
        <p14:creationId xmlns:p14="http://schemas.microsoft.com/office/powerpoint/2010/main" val="218363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31589"/>
            <a:ext cx="8204200" cy="61531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183263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Wilde’s Epigrams</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r>
              <a:rPr lang="en-US" dirty="0" smtClean="0"/>
              <a:t>“I can resist everything except temptation”</a:t>
            </a:r>
          </a:p>
          <a:p>
            <a:r>
              <a:rPr lang="en-US" dirty="0" smtClean="0"/>
              <a:t>“The truth is rarely pure and never simple”</a:t>
            </a:r>
          </a:p>
          <a:p>
            <a:r>
              <a:rPr lang="en-US" dirty="0" smtClean="0"/>
              <a:t>“</a:t>
            </a:r>
            <a:r>
              <a:rPr lang="en-US" dirty="0">
                <a:solidFill>
                  <a:srgbClr val="000000"/>
                </a:solidFill>
                <a:latin typeface="Times"/>
                <a:ea typeface="Times"/>
                <a:cs typeface="Times"/>
              </a:rPr>
              <a:t>The first duty in life is to be as artificial as possible. What the second duty is no one has as yet discovered</a:t>
            </a:r>
            <a:r>
              <a:rPr lang="en-US" dirty="0" smtClean="0">
                <a:solidFill>
                  <a:srgbClr val="000000"/>
                </a:solidFill>
                <a:latin typeface="Times"/>
                <a:ea typeface="Times"/>
                <a:cs typeface="Times"/>
              </a:rPr>
              <a:t>.”</a:t>
            </a:r>
          </a:p>
          <a:p>
            <a:r>
              <a:rPr lang="en-US" dirty="0" smtClean="0">
                <a:solidFill>
                  <a:srgbClr val="000000"/>
                </a:solidFill>
                <a:latin typeface="Times"/>
                <a:ea typeface="Times"/>
                <a:cs typeface="Times"/>
              </a:rPr>
              <a:t>“Industry </a:t>
            </a:r>
            <a:r>
              <a:rPr lang="en-US" dirty="0">
                <a:solidFill>
                  <a:srgbClr val="000000"/>
                </a:solidFill>
                <a:latin typeface="Times"/>
                <a:ea typeface="Times"/>
                <a:cs typeface="Times"/>
              </a:rPr>
              <a:t>is the root of all ugliness</a:t>
            </a:r>
            <a:r>
              <a:rPr lang="en-US" dirty="0" smtClean="0">
                <a:solidFill>
                  <a:srgbClr val="000000"/>
                </a:solidFill>
                <a:latin typeface="Times"/>
                <a:ea typeface="Times"/>
                <a:cs typeface="Times"/>
              </a:rPr>
              <a:t>.”</a:t>
            </a:r>
          </a:p>
          <a:p>
            <a:r>
              <a:rPr lang="en-US" dirty="0" smtClean="0">
                <a:solidFill>
                  <a:srgbClr val="000000"/>
                </a:solidFill>
                <a:latin typeface="Times"/>
                <a:ea typeface="Times"/>
                <a:cs typeface="Times"/>
              </a:rPr>
              <a:t>“Pleasure </a:t>
            </a:r>
            <a:r>
              <a:rPr lang="en-US" dirty="0">
                <a:solidFill>
                  <a:srgbClr val="000000"/>
                </a:solidFill>
                <a:latin typeface="Times"/>
                <a:ea typeface="Times"/>
                <a:cs typeface="Times"/>
              </a:rPr>
              <a:t>is the only thing one should live for. Nothing ages like happiness</a:t>
            </a:r>
            <a:r>
              <a:rPr lang="en-US" dirty="0" smtClean="0">
                <a:solidFill>
                  <a:srgbClr val="000000"/>
                </a:solidFill>
                <a:latin typeface="Times"/>
                <a:ea typeface="Times"/>
                <a:cs typeface="Times"/>
              </a:rPr>
              <a:t>.”</a:t>
            </a:r>
            <a:endParaRPr lang="en-US" dirty="0"/>
          </a:p>
        </p:txBody>
      </p:sp>
    </p:spTree>
    <p:extLst>
      <p:ext uri="{BB962C8B-B14F-4D97-AF65-F5344CB8AC3E}">
        <p14:creationId xmlns:p14="http://schemas.microsoft.com/office/powerpoint/2010/main" val="904586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latin typeface="Times New Roman" charset="0"/>
              </a:rPr>
              <a:t>Oscar Wilde (1854-1900)</a:t>
            </a:r>
            <a:endParaRPr lang="en-US" dirty="0"/>
          </a:p>
        </p:txBody>
      </p:sp>
      <p:sp>
        <p:nvSpPr>
          <p:cNvPr id="3" name="Content Placeholder 2"/>
          <p:cNvSpPr>
            <a:spLocks noGrp="1"/>
          </p:cNvSpPr>
          <p:nvPr>
            <p:ph idx="1"/>
          </p:nvPr>
        </p:nvSpPr>
        <p:spPr>
          <a:xfrm>
            <a:off x="1837668" y="1600200"/>
            <a:ext cx="6849131" cy="4525963"/>
          </a:xfrm>
        </p:spPr>
        <p:txBody>
          <a:bodyPr>
            <a:normAutofit lnSpcReduction="10000"/>
          </a:bodyPr>
          <a:lstStyle/>
          <a:p>
            <a:pPr>
              <a:lnSpc>
                <a:spcPct val="90000"/>
              </a:lnSpc>
              <a:buNone/>
            </a:pPr>
            <a:r>
              <a:rPr lang="de-DE" sz="2800" dirty="0" smtClean="0">
                <a:latin typeface="Times New Roman" charset="0"/>
              </a:rPr>
              <a:t>Next </a:t>
            </a:r>
            <a:r>
              <a:rPr lang="de-DE" sz="2800" dirty="0" err="1" smtClean="0">
                <a:latin typeface="Times New Roman" charset="0"/>
              </a:rPr>
              <a:t>to</a:t>
            </a:r>
            <a:r>
              <a:rPr lang="de-DE" sz="2800" dirty="0" smtClean="0">
                <a:latin typeface="Times New Roman" charset="0"/>
              </a:rPr>
              <a:t> </a:t>
            </a:r>
            <a:r>
              <a:rPr lang="de-DE" sz="2800" dirty="0" err="1" smtClean="0">
                <a:latin typeface="Times New Roman" charset="0"/>
              </a:rPr>
              <a:t>his</a:t>
            </a:r>
            <a:r>
              <a:rPr lang="de-DE" sz="2800" dirty="0" smtClean="0">
                <a:latin typeface="Times New Roman" charset="0"/>
              </a:rPr>
              <a:t> </a:t>
            </a:r>
            <a:r>
              <a:rPr lang="de-DE" sz="2800" dirty="0" err="1" smtClean="0">
                <a:latin typeface="Times New Roman" charset="0"/>
              </a:rPr>
              <a:t>literature</a:t>
            </a:r>
            <a:r>
              <a:rPr lang="de-DE" sz="2800" dirty="0" smtClean="0">
                <a:latin typeface="Times New Roman" charset="0"/>
              </a:rPr>
              <a:t>, Wilde </a:t>
            </a:r>
            <a:r>
              <a:rPr lang="de-DE" sz="2800" dirty="0" err="1" smtClean="0">
                <a:latin typeface="Times New Roman" charset="0"/>
              </a:rPr>
              <a:t>is</a:t>
            </a:r>
            <a:r>
              <a:rPr lang="de-DE" sz="2800" dirty="0" smtClean="0">
                <a:latin typeface="Times New Roman" charset="0"/>
              </a:rPr>
              <a:t> </a:t>
            </a:r>
            <a:r>
              <a:rPr lang="de-DE" sz="2800" dirty="0" err="1" smtClean="0">
                <a:latin typeface="Times New Roman" charset="0"/>
              </a:rPr>
              <a:t>largely</a:t>
            </a:r>
            <a:r>
              <a:rPr lang="de-DE" sz="2800" dirty="0" smtClean="0">
                <a:latin typeface="Times New Roman" charset="0"/>
              </a:rPr>
              <a:t> </a:t>
            </a:r>
            <a:r>
              <a:rPr lang="de-DE" sz="2800" dirty="0" err="1" smtClean="0">
                <a:latin typeface="Times New Roman" charset="0"/>
              </a:rPr>
              <a:t>remembered</a:t>
            </a:r>
            <a:r>
              <a:rPr lang="de-DE" sz="2800" dirty="0" smtClean="0">
                <a:latin typeface="Times New Roman" charset="0"/>
              </a:rPr>
              <a:t> </a:t>
            </a:r>
            <a:r>
              <a:rPr lang="de-DE" sz="2800" dirty="0" err="1" smtClean="0">
                <a:latin typeface="Times New Roman" charset="0"/>
              </a:rPr>
              <a:t>for</a:t>
            </a:r>
            <a:r>
              <a:rPr lang="de-DE" sz="2800" dirty="0" smtClean="0">
                <a:latin typeface="Times New Roman" charset="0"/>
              </a:rPr>
              <a:t> </a:t>
            </a:r>
            <a:r>
              <a:rPr lang="de-DE" sz="2800" dirty="0" err="1" smtClean="0">
                <a:latin typeface="Times New Roman" charset="0"/>
              </a:rPr>
              <a:t>his</a:t>
            </a:r>
            <a:r>
              <a:rPr lang="de-DE" sz="2800" dirty="0" smtClean="0">
                <a:latin typeface="Times New Roman" charset="0"/>
              </a:rPr>
              <a:t> </a:t>
            </a:r>
            <a:r>
              <a:rPr lang="de-DE" sz="2800" dirty="0" err="1" smtClean="0">
                <a:latin typeface="Times New Roman" charset="0"/>
              </a:rPr>
              <a:t>flamboyant</a:t>
            </a:r>
            <a:r>
              <a:rPr lang="de-DE" sz="2800" dirty="0" smtClean="0">
                <a:latin typeface="Times New Roman" charset="0"/>
              </a:rPr>
              <a:t> </a:t>
            </a:r>
            <a:r>
              <a:rPr lang="de-DE" sz="2800" dirty="0" err="1" smtClean="0">
                <a:latin typeface="Times New Roman" charset="0"/>
              </a:rPr>
              <a:t>lifestyle</a:t>
            </a:r>
            <a:r>
              <a:rPr lang="de-DE" sz="2800" dirty="0" smtClean="0">
                <a:latin typeface="Times New Roman" charset="0"/>
              </a:rPr>
              <a:t> </a:t>
            </a:r>
            <a:r>
              <a:rPr lang="de-DE" sz="2800" dirty="0" err="1" smtClean="0">
                <a:latin typeface="Times New Roman" charset="0"/>
              </a:rPr>
              <a:t>and</a:t>
            </a:r>
            <a:r>
              <a:rPr lang="de-DE" sz="2800" dirty="0" smtClean="0">
                <a:latin typeface="Times New Roman" charset="0"/>
              </a:rPr>
              <a:t> </a:t>
            </a:r>
            <a:r>
              <a:rPr lang="de-DE" sz="2800" dirty="0" err="1" smtClean="0">
                <a:latin typeface="Times New Roman" charset="0"/>
              </a:rPr>
              <a:t>outrageous</a:t>
            </a:r>
            <a:r>
              <a:rPr lang="de-DE" sz="2800" dirty="0" smtClean="0">
                <a:latin typeface="Times New Roman" charset="0"/>
              </a:rPr>
              <a:t> </a:t>
            </a:r>
            <a:r>
              <a:rPr lang="de-DE" sz="2800" dirty="0" err="1" smtClean="0">
                <a:latin typeface="Times New Roman" charset="0"/>
              </a:rPr>
              <a:t>behaviour</a:t>
            </a:r>
            <a:r>
              <a:rPr lang="de-DE" sz="2800" dirty="0" smtClean="0">
                <a:latin typeface="Times New Roman" charset="0"/>
              </a:rPr>
              <a:t>, </a:t>
            </a:r>
            <a:r>
              <a:rPr lang="de-DE" sz="2800" dirty="0" err="1" smtClean="0">
                <a:latin typeface="Times New Roman" charset="0"/>
              </a:rPr>
              <a:t>at</a:t>
            </a:r>
            <a:r>
              <a:rPr lang="de-DE" sz="2800" dirty="0" smtClean="0">
                <a:latin typeface="Times New Roman" charset="0"/>
              </a:rPr>
              <a:t> least </a:t>
            </a:r>
            <a:r>
              <a:rPr lang="de-DE" sz="2800" dirty="0" err="1" smtClean="0">
                <a:latin typeface="Times New Roman" charset="0"/>
              </a:rPr>
              <a:t>as</a:t>
            </a:r>
            <a:r>
              <a:rPr lang="de-DE" sz="2800" dirty="0" smtClean="0">
                <a:latin typeface="Times New Roman" charset="0"/>
              </a:rPr>
              <a:t> </a:t>
            </a:r>
            <a:r>
              <a:rPr lang="de-DE" sz="2800" dirty="0" err="1" smtClean="0">
                <a:latin typeface="Times New Roman" charset="0"/>
              </a:rPr>
              <a:t>measured</a:t>
            </a:r>
            <a:r>
              <a:rPr lang="de-DE" sz="2800" dirty="0" smtClean="0">
                <a:latin typeface="Times New Roman" charset="0"/>
              </a:rPr>
              <a:t> </a:t>
            </a:r>
            <a:r>
              <a:rPr lang="de-DE" sz="2800" dirty="0" err="1" smtClean="0">
                <a:latin typeface="Times New Roman" charset="0"/>
              </a:rPr>
              <a:t>by</a:t>
            </a:r>
            <a:r>
              <a:rPr lang="de-DE" sz="2800" dirty="0" smtClean="0">
                <a:latin typeface="Times New Roman" charset="0"/>
              </a:rPr>
              <a:t> </a:t>
            </a:r>
            <a:r>
              <a:rPr lang="de-DE" sz="2800" dirty="0" err="1" smtClean="0">
                <a:latin typeface="Times New Roman" charset="0"/>
              </a:rPr>
              <a:t>the</a:t>
            </a:r>
            <a:r>
              <a:rPr lang="de-DE" sz="2800" dirty="0" smtClean="0">
                <a:latin typeface="Times New Roman" charset="0"/>
              </a:rPr>
              <a:t> </a:t>
            </a:r>
            <a:r>
              <a:rPr lang="de-DE" sz="2800" dirty="0" err="1" smtClean="0">
                <a:latin typeface="Times New Roman" charset="0"/>
              </a:rPr>
              <a:t>times</a:t>
            </a:r>
            <a:r>
              <a:rPr lang="de-DE" sz="2800" dirty="0" smtClean="0">
                <a:latin typeface="Times New Roman" charset="0"/>
              </a:rPr>
              <a:t> in </a:t>
            </a:r>
            <a:r>
              <a:rPr lang="de-DE" sz="2800" dirty="0" err="1" smtClean="0">
                <a:latin typeface="Times New Roman" charset="0"/>
              </a:rPr>
              <a:t>which</a:t>
            </a:r>
            <a:r>
              <a:rPr lang="de-DE" sz="2800" dirty="0" smtClean="0">
                <a:latin typeface="Times New Roman" charset="0"/>
              </a:rPr>
              <a:t> he </a:t>
            </a:r>
            <a:r>
              <a:rPr lang="de-DE" sz="2800" dirty="0" err="1" smtClean="0">
                <a:latin typeface="Times New Roman" charset="0"/>
              </a:rPr>
              <a:t>lived</a:t>
            </a:r>
            <a:r>
              <a:rPr lang="de-DE" sz="2800" dirty="0" smtClean="0">
                <a:latin typeface="Times New Roman" charset="0"/>
              </a:rPr>
              <a:t>.</a:t>
            </a:r>
          </a:p>
          <a:p>
            <a:pPr>
              <a:lnSpc>
                <a:spcPct val="90000"/>
              </a:lnSpc>
              <a:buNone/>
            </a:pPr>
            <a:r>
              <a:rPr lang="de-DE" sz="2800" dirty="0" err="1" smtClean="0">
                <a:latin typeface="Times New Roman" charset="0"/>
              </a:rPr>
              <a:t>Educated</a:t>
            </a:r>
            <a:r>
              <a:rPr lang="de-DE" sz="2800" dirty="0" smtClean="0">
                <a:latin typeface="Times New Roman" charset="0"/>
              </a:rPr>
              <a:t> </a:t>
            </a:r>
            <a:r>
              <a:rPr lang="de-DE" sz="2800" dirty="0" err="1" smtClean="0">
                <a:latin typeface="Times New Roman" charset="0"/>
              </a:rPr>
              <a:t>at</a:t>
            </a:r>
            <a:r>
              <a:rPr lang="de-DE" sz="2800" dirty="0" smtClean="0">
                <a:latin typeface="Times New Roman" charset="0"/>
              </a:rPr>
              <a:t> </a:t>
            </a:r>
            <a:r>
              <a:rPr lang="de-DE" sz="2800" dirty="0" err="1" smtClean="0">
                <a:latin typeface="Times New Roman" charset="0"/>
              </a:rPr>
              <a:t>the</a:t>
            </a:r>
            <a:r>
              <a:rPr lang="de-DE" sz="2800" dirty="0" smtClean="0">
                <a:latin typeface="Times New Roman" charset="0"/>
              </a:rPr>
              <a:t> University </a:t>
            </a:r>
            <a:r>
              <a:rPr lang="de-DE" sz="2800" dirty="0" err="1" smtClean="0">
                <a:latin typeface="Times New Roman" charset="0"/>
              </a:rPr>
              <a:t>of</a:t>
            </a:r>
            <a:r>
              <a:rPr lang="de-DE" sz="2800" dirty="0" smtClean="0">
                <a:latin typeface="Times New Roman" charset="0"/>
              </a:rPr>
              <a:t> Oxford, he </a:t>
            </a:r>
            <a:r>
              <a:rPr lang="de-DE" sz="2800" dirty="0" err="1" smtClean="0">
                <a:latin typeface="Times New Roman" charset="0"/>
              </a:rPr>
              <a:t>wrote</a:t>
            </a:r>
            <a:r>
              <a:rPr lang="de-DE" sz="2800" dirty="0" smtClean="0">
                <a:latin typeface="Times New Roman" charset="0"/>
              </a:rPr>
              <a:t> </a:t>
            </a:r>
            <a:r>
              <a:rPr lang="de-DE" sz="2800" dirty="0" err="1" smtClean="0">
                <a:latin typeface="Times New Roman" charset="0"/>
              </a:rPr>
              <a:t>poetry</a:t>
            </a:r>
            <a:r>
              <a:rPr lang="de-DE" sz="2800" dirty="0" smtClean="0">
                <a:latin typeface="Times New Roman" charset="0"/>
              </a:rPr>
              <a:t>, </a:t>
            </a:r>
            <a:r>
              <a:rPr lang="de-DE" sz="2800" dirty="0" err="1" smtClean="0">
                <a:latin typeface="Times New Roman" charset="0"/>
              </a:rPr>
              <a:t>studied</a:t>
            </a:r>
            <a:r>
              <a:rPr lang="de-DE" sz="2800" dirty="0" smtClean="0">
                <a:latin typeface="Times New Roman" charset="0"/>
              </a:rPr>
              <a:t> </a:t>
            </a:r>
            <a:r>
              <a:rPr lang="de-DE" sz="2800" dirty="0" err="1" smtClean="0">
                <a:latin typeface="Times New Roman" charset="0"/>
              </a:rPr>
              <a:t>the</a:t>
            </a:r>
            <a:r>
              <a:rPr lang="de-DE" sz="2800" dirty="0" smtClean="0">
                <a:latin typeface="Times New Roman" charset="0"/>
              </a:rPr>
              <a:t> </a:t>
            </a:r>
            <a:r>
              <a:rPr lang="de-DE" sz="2800" dirty="0" err="1" smtClean="0">
                <a:latin typeface="Times New Roman" charset="0"/>
              </a:rPr>
              <a:t>classics</a:t>
            </a:r>
            <a:r>
              <a:rPr lang="de-DE" sz="2800" dirty="0" smtClean="0">
                <a:latin typeface="Times New Roman" charset="0"/>
              </a:rPr>
              <a:t> </a:t>
            </a:r>
            <a:r>
              <a:rPr lang="de-DE" sz="2800" dirty="0" err="1" smtClean="0">
                <a:latin typeface="Times New Roman" charset="0"/>
              </a:rPr>
              <a:t>and</a:t>
            </a:r>
            <a:r>
              <a:rPr lang="de-DE" sz="2800" dirty="0" smtClean="0">
                <a:latin typeface="Times New Roman" charset="0"/>
              </a:rPr>
              <a:t> </a:t>
            </a:r>
            <a:r>
              <a:rPr lang="de-DE" sz="2800" dirty="0" err="1" smtClean="0">
                <a:latin typeface="Times New Roman" charset="0"/>
              </a:rPr>
              <a:t>adopted</a:t>
            </a:r>
            <a:r>
              <a:rPr lang="de-DE" sz="2800" dirty="0" smtClean="0">
                <a:latin typeface="Times New Roman" charset="0"/>
              </a:rPr>
              <a:t> a </a:t>
            </a:r>
            <a:r>
              <a:rPr lang="de-DE" sz="2800" dirty="0" err="1" smtClean="0">
                <a:latin typeface="Times New Roman" charset="0"/>
              </a:rPr>
              <a:t>philosophy</a:t>
            </a:r>
            <a:r>
              <a:rPr lang="de-DE" sz="2800" dirty="0" smtClean="0">
                <a:latin typeface="Times New Roman" charset="0"/>
              </a:rPr>
              <a:t> </a:t>
            </a:r>
            <a:r>
              <a:rPr lang="de-DE" sz="2800" dirty="0" err="1" smtClean="0">
                <a:latin typeface="Times New Roman" charset="0"/>
              </a:rPr>
              <a:t>of</a:t>
            </a:r>
            <a:r>
              <a:rPr lang="de-DE" sz="2800" dirty="0" smtClean="0">
                <a:latin typeface="Times New Roman" charset="0"/>
              </a:rPr>
              <a:t> "</a:t>
            </a:r>
            <a:r>
              <a:rPr lang="de-DE" sz="2800" dirty="0" err="1" smtClean="0">
                <a:latin typeface="Times New Roman" charset="0"/>
              </a:rPr>
              <a:t>arts</a:t>
            </a:r>
            <a:r>
              <a:rPr lang="de-DE" sz="2800" dirty="0" smtClean="0">
                <a:latin typeface="Times New Roman" charset="0"/>
              </a:rPr>
              <a:t> </a:t>
            </a:r>
            <a:r>
              <a:rPr lang="de-DE" sz="2800" dirty="0" err="1" smtClean="0">
                <a:latin typeface="Times New Roman" charset="0"/>
              </a:rPr>
              <a:t>for</a:t>
            </a:r>
            <a:r>
              <a:rPr lang="de-DE" sz="2800" dirty="0" smtClean="0">
                <a:latin typeface="Times New Roman" charset="0"/>
              </a:rPr>
              <a:t> </a:t>
            </a:r>
            <a:r>
              <a:rPr lang="de-DE" sz="2800" dirty="0" err="1" smtClean="0">
                <a:latin typeface="Times New Roman" charset="0"/>
              </a:rPr>
              <a:t>art’s</a:t>
            </a:r>
            <a:r>
              <a:rPr lang="de-DE" sz="2800" dirty="0" smtClean="0">
                <a:latin typeface="Times New Roman" charset="0"/>
              </a:rPr>
              <a:t> </a:t>
            </a:r>
            <a:r>
              <a:rPr lang="de-DE" sz="2800" dirty="0" err="1" smtClean="0">
                <a:latin typeface="Times New Roman" charset="0"/>
              </a:rPr>
              <a:t>sake</a:t>
            </a:r>
            <a:r>
              <a:rPr lang="de-DE" sz="2800" dirty="0" smtClean="0">
                <a:latin typeface="Times New Roman" charset="0"/>
              </a:rPr>
              <a:t>". </a:t>
            </a:r>
            <a:r>
              <a:rPr lang="de-DE" sz="2800" dirty="0" err="1" smtClean="0">
                <a:latin typeface="Times New Roman" charset="0"/>
              </a:rPr>
              <a:t>It</a:t>
            </a:r>
            <a:r>
              <a:rPr lang="de-DE" sz="2800" dirty="0" smtClean="0">
                <a:latin typeface="Times New Roman" charset="0"/>
              </a:rPr>
              <a:t> </a:t>
            </a:r>
            <a:r>
              <a:rPr lang="de-DE" sz="2800" dirty="0" err="1" smtClean="0">
                <a:latin typeface="Times New Roman" charset="0"/>
              </a:rPr>
              <a:t>wasn’t</a:t>
            </a:r>
            <a:r>
              <a:rPr lang="de-DE" sz="2800" dirty="0" smtClean="0">
                <a:latin typeface="Times New Roman" charset="0"/>
              </a:rPr>
              <a:t> </a:t>
            </a:r>
            <a:r>
              <a:rPr lang="de-DE" sz="2800" dirty="0" err="1" smtClean="0">
                <a:latin typeface="Times New Roman" charset="0"/>
              </a:rPr>
              <a:t>uncommon</a:t>
            </a:r>
            <a:r>
              <a:rPr lang="de-DE" sz="2800" dirty="0" smtClean="0">
                <a:latin typeface="Times New Roman" charset="0"/>
              </a:rPr>
              <a:t> </a:t>
            </a:r>
            <a:r>
              <a:rPr lang="de-DE" sz="2800" dirty="0" err="1" smtClean="0">
                <a:latin typeface="Times New Roman" charset="0"/>
              </a:rPr>
              <a:t>to</a:t>
            </a:r>
            <a:r>
              <a:rPr lang="de-DE" sz="2800" dirty="0" smtClean="0">
                <a:latin typeface="Times New Roman" charset="0"/>
              </a:rPr>
              <a:t> </a:t>
            </a:r>
            <a:r>
              <a:rPr lang="de-DE" sz="2800" dirty="0" err="1" smtClean="0">
                <a:latin typeface="Times New Roman" charset="0"/>
              </a:rPr>
              <a:t>see</a:t>
            </a:r>
            <a:r>
              <a:rPr lang="de-DE" sz="2800" dirty="0" smtClean="0">
                <a:latin typeface="Times New Roman" charset="0"/>
              </a:rPr>
              <a:t> </a:t>
            </a:r>
            <a:r>
              <a:rPr lang="de-DE" sz="2800" dirty="0" err="1" smtClean="0">
                <a:latin typeface="Times New Roman" charset="0"/>
              </a:rPr>
              <a:t>him</a:t>
            </a:r>
            <a:r>
              <a:rPr lang="de-DE" sz="2800" dirty="0" smtClean="0">
                <a:latin typeface="Times New Roman" charset="0"/>
              </a:rPr>
              <a:t> </a:t>
            </a:r>
            <a:r>
              <a:rPr lang="de-DE" sz="2800" dirty="0" err="1" smtClean="0">
                <a:latin typeface="Times New Roman" charset="0"/>
              </a:rPr>
              <a:t>strolling</a:t>
            </a:r>
            <a:r>
              <a:rPr lang="de-DE" sz="2800" dirty="0" smtClean="0">
                <a:latin typeface="Times New Roman" charset="0"/>
              </a:rPr>
              <a:t> </a:t>
            </a:r>
            <a:r>
              <a:rPr lang="de-DE" sz="2800" dirty="0" err="1" smtClean="0">
                <a:latin typeface="Times New Roman" charset="0"/>
              </a:rPr>
              <a:t>through</a:t>
            </a:r>
            <a:r>
              <a:rPr lang="de-DE" sz="2800" dirty="0" smtClean="0">
                <a:latin typeface="Times New Roman" charset="0"/>
              </a:rPr>
              <a:t> </a:t>
            </a:r>
            <a:r>
              <a:rPr lang="de-DE" sz="2800" dirty="0" err="1" smtClean="0">
                <a:latin typeface="Times New Roman" charset="0"/>
              </a:rPr>
              <a:t>Picadilly</a:t>
            </a:r>
            <a:r>
              <a:rPr lang="de-DE" sz="2800" dirty="0" smtClean="0">
                <a:latin typeface="Times New Roman" charset="0"/>
              </a:rPr>
              <a:t> Circus in London, </a:t>
            </a:r>
            <a:r>
              <a:rPr lang="de-DE" sz="2800" dirty="0" err="1" smtClean="0">
                <a:latin typeface="Times New Roman" charset="0"/>
              </a:rPr>
              <a:t>outfitted</a:t>
            </a:r>
            <a:r>
              <a:rPr lang="de-DE" sz="2800" dirty="0" smtClean="0">
                <a:latin typeface="Times New Roman" charset="0"/>
              </a:rPr>
              <a:t> </a:t>
            </a:r>
            <a:r>
              <a:rPr lang="de-DE" sz="2800" dirty="0" err="1" smtClean="0">
                <a:latin typeface="Times New Roman" charset="0"/>
              </a:rPr>
              <a:t>with</a:t>
            </a:r>
            <a:r>
              <a:rPr lang="de-DE" sz="2800" dirty="0" smtClean="0">
                <a:latin typeface="Times New Roman" charset="0"/>
              </a:rPr>
              <a:t> a </a:t>
            </a:r>
            <a:r>
              <a:rPr lang="de-DE" sz="2800" dirty="0" err="1" smtClean="0">
                <a:latin typeface="Times New Roman" charset="0"/>
              </a:rPr>
              <a:t>velvet</a:t>
            </a:r>
            <a:r>
              <a:rPr lang="de-DE" sz="2800" dirty="0" smtClean="0">
                <a:latin typeface="Times New Roman" charset="0"/>
              </a:rPr>
              <a:t> </a:t>
            </a:r>
            <a:r>
              <a:rPr lang="de-DE" sz="2800" dirty="0" err="1" smtClean="0">
                <a:latin typeface="Times New Roman" charset="0"/>
              </a:rPr>
              <a:t>coat</a:t>
            </a:r>
            <a:r>
              <a:rPr lang="de-DE" sz="2800" dirty="0" smtClean="0">
                <a:latin typeface="Times New Roman" charset="0"/>
              </a:rPr>
              <a:t>, </a:t>
            </a:r>
            <a:r>
              <a:rPr lang="de-DE" sz="2800" dirty="0" err="1" smtClean="0">
                <a:latin typeface="Times New Roman" charset="0"/>
              </a:rPr>
              <a:t>knee</a:t>
            </a:r>
            <a:r>
              <a:rPr lang="de-DE" sz="2800" dirty="0" smtClean="0">
                <a:latin typeface="Times New Roman" charset="0"/>
              </a:rPr>
              <a:t> </a:t>
            </a:r>
            <a:r>
              <a:rPr lang="de-DE" sz="2800" dirty="0" err="1" smtClean="0">
                <a:latin typeface="Times New Roman" charset="0"/>
              </a:rPr>
              <a:t>breeches</a:t>
            </a:r>
            <a:r>
              <a:rPr lang="de-DE" sz="2800" dirty="0" smtClean="0">
                <a:latin typeface="Times New Roman" charset="0"/>
              </a:rPr>
              <a:t>, </a:t>
            </a:r>
            <a:r>
              <a:rPr lang="de-DE" sz="2800" dirty="0" err="1" smtClean="0">
                <a:latin typeface="Times New Roman" charset="0"/>
              </a:rPr>
              <a:t>and</a:t>
            </a:r>
            <a:r>
              <a:rPr lang="de-DE" sz="2800" dirty="0" smtClean="0">
                <a:latin typeface="Times New Roman" charset="0"/>
              </a:rPr>
              <a:t> </a:t>
            </a:r>
            <a:r>
              <a:rPr lang="de-DE" sz="2800" dirty="0" err="1" smtClean="0">
                <a:latin typeface="Times New Roman" charset="0"/>
              </a:rPr>
              <a:t>shoulder-length</a:t>
            </a:r>
            <a:r>
              <a:rPr lang="de-DE" sz="2800" dirty="0" smtClean="0">
                <a:latin typeface="Times New Roman" charset="0"/>
              </a:rPr>
              <a:t> </a:t>
            </a:r>
            <a:r>
              <a:rPr lang="de-DE" sz="2800" dirty="0" err="1" smtClean="0">
                <a:latin typeface="Times New Roman" charset="0"/>
              </a:rPr>
              <a:t>hair</a:t>
            </a:r>
            <a:r>
              <a:rPr lang="de-DE" sz="2800" dirty="0" smtClean="0">
                <a:latin typeface="Times New Roman" charset="0"/>
              </a:rPr>
              <a:t>, </a:t>
            </a:r>
            <a:r>
              <a:rPr lang="de-DE" sz="2800" dirty="0" err="1" smtClean="0">
                <a:latin typeface="Times New Roman" charset="0"/>
              </a:rPr>
              <a:t>carrying</a:t>
            </a:r>
            <a:r>
              <a:rPr lang="de-DE" sz="2800" dirty="0" smtClean="0">
                <a:latin typeface="Times New Roman" charset="0"/>
              </a:rPr>
              <a:t> a </a:t>
            </a:r>
            <a:r>
              <a:rPr lang="de-DE" sz="2800" dirty="0" err="1" smtClean="0">
                <a:latin typeface="Times New Roman" charset="0"/>
              </a:rPr>
              <a:t>lily</a:t>
            </a:r>
            <a:r>
              <a:rPr lang="de-DE" sz="2800" dirty="0" smtClean="0">
                <a:latin typeface="Times New Roman" charset="0"/>
              </a:rPr>
              <a:t>. </a:t>
            </a:r>
          </a:p>
          <a:p>
            <a:endParaRPr lang="en-US" dirty="0"/>
          </a:p>
        </p:txBody>
      </p:sp>
      <p:pic>
        <p:nvPicPr>
          <p:cNvPr id="4" name="Picture 3" descr="wild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708873"/>
            <a:ext cx="1381125" cy="3733800"/>
          </a:xfrm>
          <a:prstGeom prst="rect">
            <a:avLst/>
          </a:prstGeom>
          <a:noFill/>
          <a:ln w="38100">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806296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Literary Terms (as elements of comedy)</a:t>
            </a:r>
            <a:endParaRPr lang="en-US" dirty="0"/>
          </a:p>
        </p:txBody>
      </p:sp>
      <p:sp>
        <p:nvSpPr>
          <p:cNvPr id="3" name="Content Placeholder 2"/>
          <p:cNvSpPr>
            <a:spLocks noGrp="1"/>
          </p:cNvSpPr>
          <p:nvPr>
            <p:ph idx="1"/>
          </p:nvPr>
        </p:nvSpPr>
        <p:spPr/>
        <p:txBody>
          <a:bodyPr>
            <a:normAutofit fontScale="92500" lnSpcReduction="20000"/>
          </a:bodyPr>
          <a:lstStyle/>
          <a:p>
            <a:r>
              <a:rPr lang="de-DE" dirty="0" smtClean="0">
                <a:latin typeface="Times New Roman" charset="0"/>
              </a:rPr>
              <a:t>A "</a:t>
            </a:r>
            <a:r>
              <a:rPr lang="de-DE" dirty="0" err="1" smtClean="0">
                <a:latin typeface="Times New Roman" charset="0"/>
              </a:rPr>
              <a:t>comedy</a:t>
            </a:r>
            <a:r>
              <a:rPr lang="de-DE" dirty="0" smtClean="0">
                <a:latin typeface="Times New Roman" charset="0"/>
              </a:rPr>
              <a:t> </a:t>
            </a:r>
            <a:r>
              <a:rPr lang="de-DE" dirty="0" err="1" smtClean="0">
                <a:latin typeface="Times New Roman" charset="0"/>
              </a:rPr>
              <a:t>of</a:t>
            </a:r>
            <a:r>
              <a:rPr lang="de-DE" dirty="0" smtClean="0">
                <a:latin typeface="Times New Roman" charset="0"/>
              </a:rPr>
              <a:t> </a:t>
            </a:r>
            <a:r>
              <a:rPr lang="de-DE" dirty="0" err="1" smtClean="0">
                <a:latin typeface="Times New Roman" charset="0"/>
              </a:rPr>
              <a:t>manners</a:t>
            </a:r>
            <a:r>
              <a:rPr lang="de-DE" dirty="0" smtClean="0">
                <a:latin typeface="Times New Roman" charset="0"/>
              </a:rPr>
              <a:t>“ :   </a:t>
            </a:r>
            <a:r>
              <a:rPr lang="de-DE" i="1" dirty="0" smtClean="0">
                <a:latin typeface="Times New Roman" charset="0"/>
              </a:rPr>
              <a:t>A </a:t>
            </a:r>
            <a:r>
              <a:rPr lang="de-DE" i="1" dirty="0" err="1" smtClean="0">
                <a:latin typeface="Times New Roman" charset="0"/>
              </a:rPr>
              <a:t>comedy</a:t>
            </a:r>
            <a:r>
              <a:rPr lang="de-DE" i="1" dirty="0" smtClean="0">
                <a:latin typeface="Times New Roman" charset="0"/>
              </a:rPr>
              <a:t> </a:t>
            </a:r>
            <a:r>
              <a:rPr lang="de-DE" i="1" dirty="0" err="1" smtClean="0">
                <a:latin typeface="Times New Roman" charset="0"/>
              </a:rPr>
              <a:t>concerned</a:t>
            </a:r>
            <a:r>
              <a:rPr lang="de-DE" i="1" dirty="0" smtClean="0">
                <a:latin typeface="Times New Roman" charset="0"/>
              </a:rPr>
              <a:t> </a:t>
            </a:r>
            <a:r>
              <a:rPr lang="de-DE" i="1" dirty="0" err="1" smtClean="0">
                <a:latin typeface="Times New Roman" charset="0"/>
              </a:rPr>
              <a:t>with</a:t>
            </a:r>
            <a:r>
              <a:rPr lang="de-DE" i="1" dirty="0" smtClean="0">
                <a:latin typeface="Times New Roman" charset="0"/>
              </a:rPr>
              <a:t> </a:t>
            </a:r>
            <a:r>
              <a:rPr lang="de-DE" i="1" dirty="0" err="1" smtClean="0">
                <a:latin typeface="Times New Roman" charset="0"/>
              </a:rPr>
              <a:t>the</a:t>
            </a:r>
            <a:r>
              <a:rPr lang="de-DE" i="1" dirty="0" smtClean="0">
                <a:latin typeface="Times New Roman" charset="0"/>
              </a:rPr>
              <a:t> </a:t>
            </a:r>
            <a:r>
              <a:rPr lang="de-DE" i="1" dirty="0" err="1" smtClean="0">
                <a:latin typeface="Times New Roman" charset="0"/>
              </a:rPr>
              <a:t>social</a:t>
            </a:r>
            <a:r>
              <a:rPr lang="de-DE" i="1" dirty="0" smtClean="0">
                <a:latin typeface="Times New Roman" charset="0"/>
              </a:rPr>
              <a:t> </a:t>
            </a:r>
            <a:r>
              <a:rPr lang="de-DE" i="1" dirty="0" err="1" smtClean="0">
                <a:latin typeface="Times New Roman" charset="0"/>
              </a:rPr>
              <a:t>actions</a:t>
            </a:r>
            <a:r>
              <a:rPr lang="de-DE" i="1" dirty="0" smtClean="0">
                <a:latin typeface="Times New Roman" charset="0"/>
              </a:rPr>
              <a:t> </a:t>
            </a:r>
            <a:r>
              <a:rPr lang="de-DE" i="1" dirty="0" err="1" smtClean="0">
                <a:latin typeface="Times New Roman" charset="0"/>
              </a:rPr>
              <a:t>and</a:t>
            </a:r>
            <a:r>
              <a:rPr lang="de-DE" i="1" dirty="0" smtClean="0">
                <a:latin typeface="Times New Roman" charset="0"/>
              </a:rPr>
              <a:t> </a:t>
            </a:r>
            <a:r>
              <a:rPr lang="de-DE" i="1" dirty="0" err="1" smtClean="0">
                <a:latin typeface="Times New Roman" charset="0"/>
              </a:rPr>
              <a:t>behavior</a:t>
            </a:r>
            <a:r>
              <a:rPr lang="de-DE" i="1" dirty="0" smtClean="0">
                <a:latin typeface="Times New Roman" charset="0"/>
              </a:rPr>
              <a:t> </a:t>
            </a:r>
            <a:r>
              <a:rPr lang="de-DE" i="1" dirty="0" err="1" smtClean="0">
                <a:latin typeface="Times New Roman" charset="0"/>
              </a:rPr>
              <a:t>of</a:t>
            </a:r>
            <a:r>
              <a:rPr lang="de-DE" i="1" dirty="0" smtClean="0">
                <a:latin typeface="Times New Roman" charset="0"/>
              </a:rPr>
              <a:t> </a:t>
            </a:r>
            <a:r>
              <a:rPr lang="de-DE" i="1" dirty="0" err="1" smtClean="0">
                <a:latin typeface="Times New Roman" charset="0"/>
              </a:rPr>
              <a:t>members</a:t>
            </a:r>
            <a:r>
              <a:rPr lang="de-DE" i="1" dirty="0" smtClean="0">
                <a:latin typeface="Times New Roman" charset="0"/>
              </a:rPr>
              <a:t> </a:t>
            </a:r>
            <a:r>
              <a:rPr lang="de-DE" i="1" dirty="0" err="1" smtClean="0">
                <a:latin typeface="Times New Roman" charset="0"/>
              </a:rPr>
              <a:t>of</a:t>
            </a:r>
            <a:r>
              <a:rPr lang="de-DE" i="1" dirty="0" smtClean="0">
                <a:latin typeface="Times New Roman" charset="0"/>
              </a:rPr>
              <a:t> a </a:t>
            </a:r>
            <a:r>
              <a:rPr lang="de-DE" i="1" dirty="0" err="1" smtClean="0">
                <a:latin typeface="Times New Roman" charset="0"/>
              </a:rPr>
              <a:t>highly</a:t>
            </a:r>
            <a:r>
              <a:rPr lang="de-DE" i="1" dirty="0" smtClean="0">
                <a:latin typeface="Times New Roman" charset="0"/>
              </a:rPr>
              <a:t> </a:t>
            </a:r>
            <a:r>
              <a:rPr lang="de-DE" i="1" dirty="0" err="1" smtClean="0">
                <a:latin typeface="Times New Roman" charset="0"/>
              </a:rPr>
              <a:t>sophisticated</a:t>
            </a:r>
            <a:r>
              <a:rPr lang="de-DE" i="1" dirty="0" smtClean="0">
                <a:latin typeface="Times New Roman" charset="0"/>
              </a:rPr>
              <a:t>, </a:t>
            </a:r>
            <a:r>
              <a:rPr lang="de-DE" i="1" dirty="0" err="1" smtClean="0">
                <a:latin typeface="Times New Roman" charset="0"/>
              </a:rPr>
              <a:t>upper-class</a:t>
            </a:r>
            <a:r>
              <a:rPr lang="de-DE" i="1" dirty="0" smtClean="0">
                <a:latin typeface="Times New Roman" charset="0"/>
              </a:rPr>
              <a:t> </a:t>
            </a:r>
            <a:r>
              <a:rPr lang="de-DE" i="1" dirty="0" err="1" smtClean="0">
                <a:latin typeface="Times New Roman" charset="0"/>
              </a:rPr>
              <a:t>society</a:t>
            </a:r>
            <a:r>
              <a:rPr lang="de-DE" i="1" dirty="0" smtClean="0">
                <a:latin typeface="Times New Roman" charset="0"/>
              </a:rPr>
              <a:t>, light, </a:t>
            </a:r>
            <a:r>
              <a:rPr lang="de-DE" i="1" dirty="0" err="1" smtClean="0">
                <a:latin typeface="Times New Roman" charset="0"/>
              </a:rPr>
              <a:t>witty</a:t>
            </a:r>
            <a:r>
              <a:rPr lang="de-DE" i="1" dirty="0" smtClean="0">
                <a:latin typeface="Times New Roman" charset="0"/>
              </a:rPr>
              <a:t> </a:t>
            </a:r>
            <a:r>
              <a:rPr lang="de-DE" i="1" dirty="0" err="1" smtClean="0">
                <a:latin typeface="Times New Roman" charset="0"/>
              </a:rPr>
              <a:t>dialog</a:t>
            </a:r>
            <a:r>
              <a:rPr lang="de-DE" i="1" dirty="0" smtClean="0">
                <a:latin typeface="Times New Roman" charset="0"/>
              </a:rPr>
              <a:t> </a:t>
            </a:r>
            <a:r>
              <a:rPr lang="de-DE" i="1" dirty="0" err="1" smtClean="0">
                <a:latin typeface="Times New Roman" charset="0"/>
              </a:rPr>
              <a:t>and</a:t>
            </a:r>
            <a:r>
              <a:rPr lang="de-DE" i="1" dirty="0" smtClean="0">
                <a:latin typeface="Times New Roman" charset="0"/>
              </a:rPr>
              <a:t> tone</a:t>
            </a:r>
          </a:p>
          <a:p>
            <a:r>
              <a:rPr lang="de-DE" dirty="0" err="1" smtClean="0">
                <a:latin typeface="Times New Roman" charset="0"/>
              </a:rPr>
              <a:t>Pun</a:t>
            </a:r>
            <a:r>
              <a:rPr lang="de-DE" i="1" dirty="0" smtClean="0">
                <a:latin typeface="Times New Roman" charset="0"/>
              </a:rPr>
              <a:t>: a </a:t>
            </a:r>
            <a:r>
              <a:rPr lang="de-DE" i="1" dirty="0" err="1" smtClean="0">
                <a:latin typeface="Times New Roman" charset="0"/>
              </a:rPr>
              <a:t>play</a:t>
            </a:r>
            <a:r>
              <a:rPr lang="de-DE" i="1" dirty="0" smtClean="0">
                <a:latin typeface="Times New Roman" charset="0"/>
              </a:rPr>
              <a:t> on </a:t>
            </a:r>
            <a:r>
              <a:rPr lang="de-DE" i="1" dirty="0" err="1" smtClean="0">
                <a:latin typeface="Times New Roman" charset="0"/>
              </a:rPr>
              <a:t>words</a:t>
            </a:r>
            <a:r>
              <a:rPr lang="de-DE" i="1" dirty="0" smtClean="0">
                <a:latin typeface="Times New Roman" charset="0"/>
              </a:rPr>
              <a:t> (EARNEST)</a:t>
            </a:r>
          </a:p>
          <a:p>
            <a:r>
              <a:rPr lang="de-DE" dirty="0" err="1" smtClean="0">
                <a:latin typeface="Times New Roman" charset="0"/>
              </a:rPr>
              <a:t>Epigram</a:t>
            </a:r>
            <a:r>
              <a:rPr lang="de-DE" i="1" dirty="0" smtClean="0">
                <a:latin typeface="Times New Roman" charset="0"/>
              </a:rPr>
              <a:t>: </a:t>
            </a:r>
            <a:r>
              <a:rPr lang="en-US" i="1" dirty="0" smtClean="0"/>
              <a:t>a short, witty, often paradoxical saying designed to surprise the audience</a:t>
            </a:r>
            <a:r>
              <a:rPr lang="en-US" dirty="0" smtClean="0"/>
              <a:t>.</a:t>
            </a:r>
          </a:p>
          <a:p>
            <a:endParaRPr lang="de-DE" i="1" dirty="0" smtClean="0">
              <a:latin typeface="Times New Roman" charset="0"/>
            </a:endParaRPr>
          </a:p>
          <a:p>
            <a:r>
              <a:rPr lang="de-DE" dirty="0" smtClean="0">
                <a:latin typeface="Times New Roman" charset="0"/>
              </a:rPr>
              <a:t>Farce: </a:t>
            </a:r>
            <a:r>
              <a:rPr lang="de-DE" i="1" dirty="0" smtClean="0">
                <a:latin typeface="Times New Roman" charset="0"/>
              </a:rPr>
              <a:t>a narrative </a:t>
            </a:r>
            <a:r>
              <a:rPr lang="de-DE" i="1" dirty="0" err="1" smtClean="0">
                <a:latin typeface="Times New Roman" charset="0"/>
              </a:rPr>
              <a:t>with</a:t>
            </a:r>
            <a:r>
              <a:rPr lang="de-DE" i="1" dirty="0" smtClean="0">
                <a:latin typeface="Times New Roman" charset="0"/>
              </a:rPr>
              <a:t> </a:t>
            </a:r>
            <a:r>
              <a:rPr lang="de-DE" i="1" dirty="0" err="1" smtClean="0">
                <a:latin typeface="Times New Roman" charset="0"/>
              </a:rPr>
              <a:t>eloborate</a:t>
            </a:r>
            <a:r>
              <a:rPr lang="de-DE" i="1" dirty="0" smtClean="0">
                <a:latin typeface="Times New Roman" charset="0"/>
              </a:rPr>
              <a:t> </a:t>
            </a:r>
            <a:r>
              <a:rPr lang="de-DE" i="1" dirty="0" err="1" smtClean="0">
                <a:latin typeface="Times New Roman" charset="0"/>
              </a:rPr>
              <a:t>plots</a:t>
            </a:r>
            <a:r>
              <a:rPr lang="de-DE" i="1" dirty="0" smtClean="0">
                <a:latin typeface="Times New Roman" charset="0"/>
              </a:rPr>
              <a:t>, absurd, </a:t>
            </a:r>
            <a:r>
              <a:rPr lang="de-DE" i="1" dirty="0" err="1" smtClean="0">
                <a:latin typeface="Times New Roman" charset="0"/>
              </a:rPr>
              <a:t>rididulous</a:t>
            </a:r>
            <a:r>
              <a:rPr lang="de-DE" i="1" dirty="0" smtClean="0">
                <a:latin typeface="Times New Roman" charset="0"/>
              </a:rPr>
              <a:t> </a:t>
            </a:r>
            <a:r>
              <a:rPr lang="de-DE" i="1" dirty="0" err="1" smtClean="0">
                <a:latin typeface="Times New Roman" charset="0"/>
              </a:rPr>
              <a:t>events</a:t>
            </a:r>
            <a:r>
              <a:rPr lang="de-DE" i="1" dirty="0" smtClean="0">
                <a:latin typeface="Times New Roman" charset="0"/>
              </a:rPr>
              <a:t>, </a:t>
            </a:r>
            <a:r>
              <a:rPr lang="de-DE" i="1" dirty="0" err="1" smtClean="0">
                <a:latin typeface="Times New Roman" charset="0"/>
              </a:rPr>
              <a:t>often</a:t>
            </a:r>
            <a:r>
              <a:rPr lang="de-DE" i="1" dirty="0" smtClean="0">
                <a:latin typeface="Times New Roman" charset="0"/>
              </a:rPr>
              <a:t> </a:t>
            </a:r>
            <a:r>
              <a:rPr lang="de-DE" i="1" dirty="0" err="1" smtClean="0">
                <a:latin typeface="Times New Roman" charset="0"/>
              </a:rPr>
              <a:t>plot</a:t>
            </a:r>
            <a:r>
              <a:rPr lang="de-DE" i="1" dirty="0" smtClean="0">
                <a:latin typeface="Times New Roman" charset="0"/>
              </a:rPr>
              <a:t> </a:t>
            </a:r>
            <a:r>
              <a:rPr lang="de-DE" i="1" dirty="0" err="1" smtClean="0">
                <a:latin typeface="Times New Roman" charset="0"/>
              </a:rPr>
              <a:t>twists</a:t>
            </a:r>
            <a:r>
              <a:rPr lang="de-DE" i="1" dirty="0" smtClean="0">
                <a:latin typeface="Times New Roman" charset="0"/>
              </a:rPr>
              <a:t> </a:t>
            </a:r>
            <a:r>
              <a:rPr lang="de-DE" i="1" dirty="0" err="1" smtClean="0">
                <a:latin typeface="Times New Roman" charset="0"/>
              </a:rPr>
              <a:t>with</a:t>
            </a:r>
            <a:r>
              <a:rPr lang="de-DE" i="1" dirty="0" smtClean="0">
                <a:latin typeface="Times New Roman" charset="0"/>
              </a:rPr>
              <a:t> </a:t>
            </a:r>
            <a:r>
              <a:rPr lang="de-DE" i="1" dirty="0" err="1" smtClean="0">
                <a:latin typeface="Times New Roman" charset="0"/>
              </a:rPr>
              <a:t>mistaken</a:t>
            </a:r>
            <a:r>
              <a:rPr lang="de-DE" i="1" dirty="0" smtClean="0">
                <a:latin typeface="Times New Roman" charset="0"/>
              </a:rPr>
              <a:t> </a:t>
            </a:r>
            <a:r>
              <a:rPr lang="de-DE" i="1" dirty="0" err="1" smtClean="0">
                <a:latin typeface="Times New Roman" charset="0"/>
              </a:rPr>
              <a:t>identity</a:t>
            </a:r>
            <a:r>
              <a:rPr lang="de-DE" i="1" dirty="0" smtClean="0">
                <a:latin typeface="Times New Roman" charset="0"/>
              </a:rPr>
              <a:t> </a:t>
            </a:r>
            <a:r>
              <a:rPr lang="de-DE" i="1" dirty="0" err="1" smtClean="0">
                <a:latin typeface="Times New Roman" charset="0"/>
              </a:rPr>
              <a:t>and</a:t>
            </a:r>
            <a:r>
              <a:rPr lang="de-DE" i="1" dirty="0" smtClean="0">
                <a:latin typeface="Times New Roman" charset="0"/>
              </a:rPr>
              <a:t> lies/</a:t>
            </a:r>
            <a:r>
              <a:rPr lang="de-DE" i="1" dirty="0" err="1" smtClean="0">
                <a:latin typeface="Times New Roman" charset="0"/>
              </a:rPr>
              <a:t>deceptions</a:t>
            </a:r>
            <a:endParaRPr lang="en-US" dirty="0"/>
          </a:p>
        </p:txBody>
      </p:sp>
    </p:spTree>
    <p:extLst>
      <p:ext uri="{BB962C8B-B14F-4D97-AF65-F5344CB8AC3E}">
        <p14:creationId xmlns:p14="http://schemas.microsoft.com/office/powerpoint/2010/main" val="2114159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literary terms (as elements of comedy)</a:t>
            </a:r>
            <a:endParaRPr lang="en-US" dirty="0"/>
          </a:p>
        </p:txBody>
      </p:sp>
      <p:sp>
        <p:nvSpPr>
          <p:cNvPr id="3" name="Content Placeholder 2"/>
          <p:cNvSpPr>
            <a:spLocks noGrp="1"/>
          </p:cNvSpPr>
          <p:nvPr>
            <p:ph idx="1"/>
          </p:nvPr>
        </p:nvSpPr>
        <p:spPr/>
        <p:txBody>
          <a:bodyPr>
            <a:normAutofit lnSpcReduction="10000"/>
          </a:bodyPr>
          <a:lstStyle/>
          <a:p>
            <a:r>
              <a:rPr lang="en-US" dirty="0" smtClean="0"/>
              <a:t>Irony – verbal, situational and dramatic</a:t>
            </a:r>
          </a:p>
          <a:p>
            <a:r>
              <a:rPr lang="en-US" dirty="0" smtClean="0"/>
              <a:t>Parody – imitation and exaggerating it to produce a comedic effect</a:t>
            </a:r>
          </a:p>
          <a:p>
            <a:r>
              <a:rPr lang="en-US" dirty="0" smtClean="0"/>
              <a:t>Satire – aims at correcting shortcomings in society by criticizing them/holding them up to ridicule</a:t>
            </a:r>
          </a:p>
          <a:p>
            <a:r>
              <a:rPr lang="en-US" dirty="0" smtClean="0"/>
              <a:t>Incongruity – used in comedy and satire – inserts things into out of place environments – makes for absurd situations</a:t>
            </a:r>
            <a:endParaRPr lang="en-US" dirty="0"/>
          </a:p>
        </p:txBody>
      </p:sp>
    </p:spTree>
    <p:extLst>
      <p:ext uri="{BB962C8B-B14F-4D97-AF65-F5344CB8AC3E}">
        <p14:creationId xmlns:p14="http://schemas.microsoft.com/office/powerpoint/2010/main" val="86583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2000" dirty="0" smtClean="0">
                <a:latin typeface="Times New Roman" charset="0"/>
                <a:cs typeface="Times New Roman" charset="0"/>
              </a:rPr>
              <a:t>Oscar Wilde, rather than focusing on the lower classes or social conditions, chose to satirize the life of the English aristocracy, a world with which he was personally familiar.</a:t>
            </a:r>
          </a:p>
          <a:p>
            <a:pPr>
              <a:buNone/>
            </a:pPr>
            <a:r>
              <a:rPr lang="en-US" sz="2000" dirty="0" smtClean="0">
                <a:latin typeface="Times New Roman" charset="0"/>
                <a:cs typeface="Times New Roman" charset="0"/>
              </a:rPr>
              <a:t> His characters are typical Victorian snobs; they are often arrogant, don’t seem to work at all, are overly proper, formal and concerned with money. </a:t>
            </a:r>
          </a:p>
          <a:p>
            <a:pPr>
              <a:buNone/>
            </a:pPr>
            <a:r>
              <a:rPr lang="en-US" sz="2000" dirty="0" smtClean="0">
                <a:latin typeface="Times New Roman" charset="0"/>
                <a:cs typeface="Times New Roman" charset="0"/>
              </a:rPr>
              <a:t>One of the ways Wilde's wit manifests itself is in </a:t>
            </a:r>
            <a:r>
              <a:rPr lang="en-US" sz="2000" b="1" dirty="0" smtClean="0">
                <a:latin typeface="Times New Roman" charset="0"/>
                <a:cs typeface="Times New Roman" charset="0"/>
              </a:rPr>
              <a:t>puns</a:t>
            </a:r>
            <a:r>
              <a:rPr lang="en-US" sz="2000" dirty="0" smtClean="0">
                <a:latin typeface="Times New Roman" charset="0"/>
                <a:cs typeface="Times New Roman" charset="0"/>
              </a:rPr>
              <a:t>: Running throughout the entire play is the double meaning behind the word </a:t>
            </a:r>
            <a:r>
              <a:rPr lang="en-US" sz="2000" i="1" dirty="0" smtClean="0">
                <a:latin typeface="Times New Roman" charset="0"/>
                <a:cs typeface="Times New Roman" charset="0"/>
              </a:rPr>
              <a:t>earnest,</a:t>
            </a:r>
            <a:r>
              <a:rPr lang="en-US" sz="2000" dirty="0" smtClean="0">
                <a:latin typeface="Times New Roman" charset="0"/>
                <a:cs typeface="Times New Roman" charset="0"/>
              </a:rPr>
              <a:t> as a male name and as an adjective for seriousness.</a:t>
            </a:r>
          </a:p>
          <a:p>
            <a:pPr>
              <a:buNone/>
            </a:pPr>
            <a:r>
              <a:rPr lang="en-US" sz="2000" dirty="0" smtClean="0">
                <a:latin typeface="Times New Roman" charset="0"/>
                <a:cs typeface="Times New Roman" charset="0"/>
              </a:rPr>
              <a:t>Wilde saw </a:t>
            </a:r>
            <a:r>
              <a:rPr lang="en-US" sz="2000" i="1" dirty="0" smtClean="0">
                <a:latin typeface="Times New Roman" charset="0"/>
                <a:cs typeface="Times New Roman" charset="0"/>
              </a:rPr>
              <a:t>earnestness</a:t>
            </a:r>
            <a:r>
              <a:rPr lang="en-US" sz="2000" dirty="0" smtClean="0">
                <a:latin typeface="Times New Roman" charset="0"/>
                <a:cs typeface="Times New Roman" charset="0"/>
              </a:rPr>
              <a:t> as being a key ideal in Victorian culture. Much of British society struck him as dry and conservative, and so concerned with the maintenance of social norms that it had become almost inhuman. </a:t>
            </a:r>
            <a:r>
              <a:rPr lang="en-US" sz="2000" i="1" dirty="0" smtClean="0">
                <a:latin typeface="Times New Roman" charset="0"/>
                <a:cs typeface="Times New Roman" charset="0"/>
              </a:rPr>
              <a:t>The Importance </a:t>
            </a:r>
            <a:r>
              <a:rPr lang="en-US" sz="2000" dirty="0" smtClean="0">
                <a:latin typeface="Times New Roman" charset="0"/>
                <a:cs typeface="Times New Roman" charset="0"/>
              </a:rPr>
              <a:t>lightly shows the limitations and unhappiness produced by such a way of life.</a:t>
            </a:r>
            <a:endParaRPr lang="de-DE" sz="2000" dirty="0" smtClean="0">
              <a:latin typeface="Times New Roman" charset="0"/>
            </a:endParaRPr>
          </a:p>
          <a:p>
            <a:endParaRPr lang="en-US" dirty="0"/>
          </a:p>
        </p:txBody>
      </p:sp>
    </p:spTree>
    <p:extLst>
      <p:ext uri="{BB962C8B-B14F-4D97-AF65-F5344CB8AC3E}">
        <p14:creationId xmlns:p14="http://schemas.microsoft.com/office/powerpoint/2010/main" val="725133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Play is written in 1895 – an immediate hit – a comedy in three acts</a:t>
            </a:r>
          </a:p>
          <a:p>
            <a:r>
              <a:rPr lang="en-US" dirty="0" smtClean="0"/>
              <a:t>A satire mocking/criticizing Victorian morals, social values including those related to love, marriage, manners, education, religion to name a few</a:t>
            </a:r>
            <a:endParaRPr lang="en-US" dirty="0"/>
          </a:p>
        </p:txBody>
      </p:sp>
    </p:spTree>
    <p:extLst>
      <p:ext uri="{BB962C8B-B14F-4D97-AF65-F5344CB8AC3E}">
        <p14:creationId xmlns:p14="http://schemas.microsoft.com/office/powerpoint/2010/main" val="457330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Basics for the Young Lady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Upon being introduced to a gentleman, a lady will never offer her hand. She should bow politely and say, “I am happy to make your acquaintance.”</a:t>
            </a:r>
          </a:p>
          <a:p>
            <a:r>
              <a:rPr lang="en-US" dirty="0" smtClean="0"/>
              <a:t>When bowing on the street, it is appropriate to incline the head gracefully, but not the body.</a:t>
            </a:r>
          </a:p>
          <a:p>
            <a:r>
              <a:rPr lang="en-US" dirty="0" smtClean="0"/>
              <a:t>A lady never looks back after anyone in the street, or turns to stare at them in the theater, concert hall, church, or opera.</a:t>
            </a:r>
          </a:p>
          <a:p>
            <a:r>
              <a:rPr lang="en-US" dirty="0" smtClean="0"/>
              <a:t>In crossing the street, a lady raises her dress a little above the ankle, holding together the folds of her gown and drawing  them toward the right. Raising the dress with both hands exposes too much ankle and is most vulgar.</a:t>
            </a:r>
          </a:p>
          <a:p>
            <a:endParaRPr lang="en-US" dirty="0" smtClean="0"/>
          </a:p>
          <a:p>
            <a:pPr marL="114300" indent="0">
              <a:buNone/>
            </a:pPr>
            <a:r>
              <a:rPr lang="en-US" dirty="0" smtClean="0"/>
              <a:t>* From </a:t>
            </a:r>
            <a:r>
              <a:rPr lang="en-US" i="1" dirty="0" smtClean="0"/>
              <a:t>Youth’s Educator for Home and Society </a:t>
            </a:r>
            <a:r>
              <a:rPr lang="en-US" dirty="0" smtClean="0"/>
              <a:t>of 1896</a:t>
            </a:r>
          </a:p>
          <a:p>
            <a:endParaRPr lang="en-US" dirty="0"/>
          </a:p>
        </p:txBody>
      </p:sp>
    </p:spTree>
    <p:extLst>
      <p:ext uri="{BB962C8B-B14F-4D97-AF65-F5344CB8AC3E}">
        <p14:creationId xmlns:p14="http://schemas.microsoft.com/office/powerpoint/2010/main" val="30752254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96</TotalTime>
  <Words>869</Words>
  <Application>Microsoft Office PowerPoint</Application>
  <PresentationFormat>On-screen Show (4:3)</PresentationFormat>
  <Paragraphs>44</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MS PGothic</vt:lpstr>
      <vt:lpstr>Arial</vt:lpstr>
      <vt:lpstr>Calibri</vt:lpstr>
      <vt:lpstr>MS Sans Serif</vt:lpstr>
      <vt:lpstr>Times</vt:lpstr>
      <vt:lpstr>Times New Roman</vt:lpstr>
      <vt:lpstr>Office Theme</vt:lpstr>
      <vt:lpstr>PowerPoint Presentation</vt:lpstr>
      <vt:lpstr>PowerPoint Presentation</vt:lpstr>
      <vt:lpstr>Wilde’s Epigrams</vt:lpstr>
      <vt:lpstr>Oscar Wilde (1854-1900)</vt:lpstr>
      <vt:lpstr>Key Literary Terms (as elements of comedy)</vt:lpstr>
      <vt:lpstr>Key literary terms (as elements of comedy)</vt:lpstr>
      <vt:lpstr>PowerPoint Presentation</vt:lpstr>
      <vt:lpstr>PowerPoint Presentation</vt:lpstr>
      <vt:lpstr>Social Basics for the Young Lady</vt:lpstr>
      <vt:lpstr>PowerPoint Presentation</vt:lpstr>
      <vt:lpstr>Social Basics for the Young Man</vt:lpstr>
      <vt:lpstr>PowerPoint Presentation</vt:lpstr>
    </vt:vector>
  </TitlesOfParts>
  <Company>Hasbro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Cavotta</dc:creator>
  <cp:lastModifiedBy>Cavotta, Kylie    IHS - Staff</cp:lastModifiedBy>
  <cp:revision>14</cp:revision>
  <dcterms:created xsi:type="dcterms:W3CDTF">2019-11-18T01:54:06Z</dcterms:created>
  <dcterms:modified xsi:type="dcterms:W3CDTF">2019-11-28T00:12:42Z</dcterms:modified>
</cp:coreProperties>
</file>