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7" r:id="rId2"/>
    <p:sldId id="268" r:id="rId3"/>
    <p:sldId id="269" r:id="rId4"/>
    <p:sldId id="261" r:id="rId5"/>
    <p:sldId id="270" r:id="rId6"/>
    <p:sldId id="271" r:id="rId7"/>
    <p:sldId id="272" r:id="rId8"/>
    <p:sldId id="273" r:id="rId9"/>
    <p:sldId id="274" r:id="rId10"/>
    <p:sldId id="256" r:id="rId11"/>
    <p:sldId id="258" r:id="rId12"/>
    <p:sldId id="257" r:id="rId13"/>
    <p:sldId id="259" r:id="rId14"/>
    <p:sldId id="260" r:id="rId15"/>
    <p:sldId id="262" r:id="rId16"/>
    <p:sldId id="275" r:id="rId17"/>
    <p:sldId id="276" r:id="rId18"/>
    <p:sldId id="277" r:id="rId19"/>
    <p:sldId id="278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637D0-9501-4CC5-9609-55962925B574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41B4-285C-452F-A512-86F9B47234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2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530-4FA4-419A-9428-D876704FC6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C162-0123-49DB-981F-12F81B400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357CD-1905-4E33-8084-2B37AEBD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77202-D71D-4D72-8AE9-627AF54D3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EE39-F54E-4EC3-85F4-49B6D1EBB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D61E-E617-48B7-9D9B-CA7B551BA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587C-199D-47DC-A91A-8851D4ED1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38336-40C6-4EFF-91BB-8543C4D41D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2EE7-E956-444E-8AAC-83886FFB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F45A-F92D-4505-8867-E7D74D545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969D-6174-41CA-9FD8-15E35196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88A443-E317-491A-9EBC-2109EC87E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ociatedcontent.com/theme/1571/guid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ociatedcontent.com/topic/7767/studying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/>
          <a:lstStyle/>
          <a:p>
            <a:r>
              <a:rPr lang="en-US" dirty="0" smtClean="0"/>
              <a:t>“It was a high counsel that I once heard given to a young person. ‘Always do what you are afraid to do.’”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525963"/>
          </a:xfrm>
        </p:spPr>
        <p:txBody>
          <a:bodyPr/>
          <a:lstStyle/>
          <a:p>
            <a:r>
              <a:rPr lang="en-US" dirty="0" smtClean="0"/>
              <a:t>Ralph Waldo Emerson</a:t>
            </a:r>
          </a:p>
          <a:p>
            <a:r>
              <a:rPr lang="en-US" dirty="0" smtClean="0"/>
              <a:t>Relevance?</a:t>
            </a:r>
          </a:p>
          <a:p>
            <a:r>
              <a:rPr lang="en-US" dirty="0" smtClean="0"/>
              <a:t>Agree?</a:t>
            </a:r>
          </a:p>
          <a:p>
            <a:r>
              <a:rPr lang="en-US" dirty="0" smtClean="0"/>
              <a:t>Summarize in a word or two: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skerville Old Face" pitchFamily="18" charset="0"/>
              </a:rPr>
              <a:t>Key Tenets of Transcendentalism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b="1" dirty="0" smtClean="0">
                <a:latin typeface="Batang" pitchFamily="18" charset="-127"/>
              </a:rPr>
              <a:t>In Nature, we are able to "transcend" to higher truths and connections in the universe. (meditation – a more modern interpretation) </a:t>
            </a:r>
            <a:r>
              <a:rPr lang="en-US" sz="2400" dirty="0" smtClean="0">
                <a:latin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</a:rPr>
            </a:br>
            <a:r>
              <a:rPr lang="en-US" sz="2400" dirty="0" smtClean="0">
                <a:latin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</a:rPr>
            </a:br>
            <a:r>
              <a:rPr lang="en-US" sz="2400" b="1" dirty="0" smtClean="0">
                <a:latin typeface="Batang" pitchFamily="18" charset="-127"/>
              </a:rPr>
              <a:t>Materialism is destructive.</a:t>
            </a:r>
            <a:r>
              <a:rPr lang="en-US" sz="2400" dirty="0" smtClean="0">
                <a:latin typeface="Batang" pitchFamily="18" charset="-127"/>
              </a:rPr>
              <a:t> Striving for material goods is a worthless and unhealthy pursuit. It is superficial and can only lead to corruption. </a:t>
            </a:r>
            <a:br>
              <a:rPr lang="en-US" sz="2400" dirty="0" smtClean="0">
                <a:latin typeface="Batang" pitchFamily="18" charset="-127"/>
              </a:rPr>
            </a:br>
            <a:r>
              <a:rPr lang="en-US" sz="2400" dirty="0" smtClean="0">
                <a:latin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</a:rPr>
            </a:br>
            <a:endParaRPr lang="en-US" sz="2400" dirty="0" smtClean="0">
              <a:latin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askerville Old Face" pitchFamily="18" charset="0"/>
              </a:rPr>
              <a:t>Key Tenets of Transcendentalism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Batang" pitchFamily="18" charset="-127"/>
              </a:rPr>
              <a:t>Society is the source of corruption</a:t>
            </a:r>
            <a:r>
              <a:rPr lang="en-US" sz="2800" dirty="0" smtClean="0">
                <a:latin typeface="Batang" pitchFamily="18" charset="-127"/>
              </a:rPr>
              <a:t>. If we are all to follow our own free will and listen to our hearts, we would be much better off. Societal/governmental norms and rules are counterintuitive.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Batang" pitchFamily="18" charset="-127"/>
              </a:rPr>
              <a:t>	</a:t>
            </a:r>
            <a:r>
              <a:rPr lang="en-US" sz="2800" b="1" dirty="0" smtClean="0">
                <a:latin typeface="Batang" pitchFamily="18" charset="-127"/>
              </a:rPr>
              <a:t>Our intuition and natural instincts </a:t>
            </a:r>
            <a:r>
              <a:rPr lang="en-US" sz="2800" b="1" dirty="0" smtClean="0">
                <a:latin typeface="Batang" pitchFamily="18" charset="-127"/>
                <a:hlinkClick r:id="rId2" tooltip="guide"/>
              </a:rPr>
              <a:t>guide</a:t>
            </a:r>
            <a:r>
              <a:rPr lang="en-US" sz="2800" b="1" dirty="0" smtClean="0">
                <a:latin typeface="Batang" pitchFamily="18" charset="-127"/>
              </a:rPr>
              <a:t> us to make the right choices</a:t>
            </a:r>
            <a:r>
              <a:rPr lang="en-US" sz="2800" dirty="0" smtClean="0">
                <a:latin typeface="Batang" pitchFamily="18" charset="-127"/>
              </a:rPr>
              <a:t>. In nature, we are uncorrupted. It is only when we let society in that we start to conform and hence, be corrupted.</a:t>
            </a:r>
            <a:br>
              <a:rPr lang="en-US" sz="2800" dirty="0" smtClean="0">
                <a:latin typeface="Batang" pitchFamily="18" charset="-127"/>
              </a:rPr>
            </a:br>
            <a:endParaRPr lang="en-US" sz="2800" dirty="0" smtClean="0">
              <a:latin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askerville Old Face" pitchFamily="18" charset="0"/>
              </a:rPr>
              <a:t>Key Tenets of Transcendentalism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latin typeface="Batang" pitchFamily="18" charset="-127"/>
              </a:rPr>
              <a:t>Conformity is wrong</a:t>
            </a:r>
            <a:r>
              <a:rPr lang="en-US" sz="2800" dirty="0" smtClean="0">
                <a:latin typeface="Batang" pitchFamily="18" charset="-127"/>
              </a:rPr>
              <a:t>. We should NOT follow the crowd. We should make our own way and our own decisions in this world in order to truly embrace our uncorrupted intuition.</a:t>
            </a:r>
            <a:br>
              <a:rPr lang="en-US" sz="2800" dirty="0" smtClean="0">
                <a:latin typeface="Batang" pitchFamily="18" charset="-127"/>
              </a:rPr>
            </a:br>
            <a:r>
              <a:rPr lang="en-US" sz="2800" dirty="0" smtClean="0">
                <a:latin typeface="Batang" pitchFamily="18" charset="-127"/>
              </a:rPr>
              <a:t/>
            </a:r>
            <a:br>
              <a:rPr lang="en-US" sz="2800" dirty="0" smtClean="0">
                <a:latin typeface="Batang" pitchFamily="18" charset="-127"/>
              </a:rPr>
            </a:br>
            <a:r>
              <a:rPr lang="en-US" sz="2800" b="1" dirty="0" smtClean="0">
                <a:latin typeface="Batang" pitchFamily="18" charset="-127"/>
              </a:rPr>
              <a:t>The nature of human beings is good</a:t>
            </a:r>
            <a:r>
              <a:rPr lang="en-US" sz="2800" dirty="0" smtClean="0">
                <a:latin typeface="Batang" pitchFamily="18" charset="-127"/>
              </a:rPr>
              <a:t>. Again, it is society that corrupts us. Human beings left to their own devices are good.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Batang" pitchFamily="18" charset="-127"/>
              </a:rPr>
              <a:t/>
            </a:r>
            <a:br>
              <a:rPr lang="en-US" sz="2800" dirty="0" smtClean="0">
                <a:latin typeface="Batang" pitchFamily="18" charset="-127"/>
              </a:rPr>
            </a:br>
            <a:endParaRPr lang="en-US" sz="2800" dirty="0" smtClean="0">
              <a:latin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askerville Old Face" pitchFamily="18" charset="0"/>
              </a:rPr>
              <a:t>Key Tenets of Transcendentalism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Batang" pitchFamily="18" charset="-127"/>
              </a:rPr>
              <a:t>    Knowledge comes from experience</a:t>
            </a:r>
            <a:r>
              <a:rPr lang="en-US" sz="2400" dirty="0" smtClean="0">
                <a:latin typeface="Batang" pitchFamily="18" charset="-127"/>
              </a:rPr>
              <a:t>. True knowledge is not derived from reading books or </a:t>
            </a:r>
            <a:r>
              <a:rPr lang="en-US" sz="2400" dirty="0" smtClean="0">
                <a:latin typeface="Batang" pitchFamily="18" charset="-127"/>
                <a:hlinkClick r:id="rId2" tooltip="studying"/>
              </a:rPr>
              <a:t>studying</a:t>
            </a:r>
            <a:r>
              <a:rPr lang="en-US" sz="2400" dirty="0" smtClean="0">
                <a:latin typeface="Batang" pitchFamily="18" charset="-127"/>
              </a:rPr>
              <a:t>. It comes from living.</a:t>
            </a:r>
            <a:br>
              <a:rPr lang="en-US" sz="2400" dirty="0" smtClean="0">
                <a:latin typeface="Batang" pitchFamily="18" charset="-127"/>
              </a:rPr>
            </a:br>
            <a:r>
              <a:rPr lang="en-US" sz="2400" dirty="0" smtClean="0">
                <a:latin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</a:rPr>
            </a:br>
            <a:r>
              <a:rPr lang="en-US" sz="2400" b="1" dirty="0" smtClean="0">
                <a:latin typeface="Batang" pitchFamily="18" charset="-127"/>
              </a:rPr>
              <a:t>God is everywhere and in everything</a:t>
            </a:r>
            <a:r>
              <a:rPr lang="en-US" sz="2400" dirty="0" smtClean="0">
                <a:latin typeface="Batang" pitchFamily="18" charset="-127"/>
              </a:rPr>
              <a:t>.  The Transcendentalists did not need organized religion because they wanted that direct relationship with God, not one through a pastor or a priest.</a:t>
            </a:r>
            <a:br>
              <a:rPr lang="en-US" sz="2400" dirty="0" smtClean="0">
                <a:latin typeface="Batang" pitchFamily="18" charset="-127"/>
              </a:rPr>
            </a:br>
            <a:endParaRPr lang="en-US" sz="2400" dirty="0" smtClean="0">
              <a:latin typeface="Batang" pitchFamily="18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Batang" pitchFamily="18" charset="-127"/>
              </a:rPr>
              <a:t>	</a:t>
            </a:r>
            <a:r>
              <a:rPr lang="en-US" sz="2400" b="1" dirty="0" smtClean="0">
                <a:latin typeface="Batang" pitchFamily="18" charset="-127"/>
              </a:rPr>
              <a:t>All things are interconnected</a:t>
            </a:r>
            <a:r>
              <a:rPr lang="en-US" sz="2400" dirty="0" smtClean="0">
                <a:latin typeface="Batang" pitchFamily="18" charset="-127"/>
              </a:rPr>
              <a:t>. The LIFEFORCE or OVERSOUL that exists everywhere also connects everything (“The force is great with this one”)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Batang" pitchFamily="18" charset="-127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Ralph Waldo Emerson </a:t>
            </a:r>
          </a:p>
          <a:p>
            <a:r>
              <a:rPr lang="en-US" i="1" dirty="0" smtClean="0"/>
              <a:t>Nature, Self Reliance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transparent eyeball </a:t>
            </a:r>
          </a:p>
          <a:p>
            <a:r>
              <a:rPr lang="en-US" dirty="0" smtClean="0"/>
              <a:t>“I become the transparent eyeball. I am nothing; I see all; The currents of the universal being circulate through me.”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ransparent_Eye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0400" y="1447800"/>
            <a:ext cx="46736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/>
          <a:p>
            <a:r>
              <a:rPr lang="en-US" b="1" dirty="0" smtClean="0"/>
              <a:t>Henry David Thoreau</a:t>
            </a:r>
          </a:p>
          <a:p>
            <a:r>
              <a:rPr lang="en-US" dirty="0" smtClean="0"/>
              <a:t>lived alone in cabin on Emerson’s land on Walden Pond for 2 years</a:t>
            </a:r>
          </a:p>
          <a:p>
            <a:r>
              <a:rPr lang="en-US" dirty="0" smtClean="0"/>
              <a:t>Famous for </a:t>
            </a:r>
            <a:r>
              <a:rPr lang="en-US" i="1" dirty="0" smtClean="0"/>
              <a:t>Civil Disobedience</a:t>
            </a:r>
            <a:r>
              <a:rPr lang="en-US" dirty="0" smtClean="0"/>
              <a:t> and </a:t>
            </a:r>
            <a:r>
              <a:rPr lang="en-US" i="1" dirty="0" smtClean="0"/>
              <a:t>Walden</a:t>
            </a:r>
          </a:p>
          <a:p>
            <a:r>
              <a:rPr lang="en-US" dirty="0" smtClean="0"/>
              <a:t>Not considered a successful writer during his lifetime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CAVE4LB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343977"/>
            <a:ext cx="4038600" cy="477059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dirty="0" smtClean="0"/>
              <a:t>Henry David Thoreau 1817-1862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4525963"/>
          </a:xfrm>
        </p:spPr>
        <p:txBody>
          <a:bodyPr/>
          <a:lstStyle/>
          <a:p>
            <a:r>
              <a:rPr lang="en-US" dirty="0" smtClean="0"/>
              <a:t>Transcendental author, mentored by Emerson</a:t>
            </a:r>
          </a:p>
          <a:p>
            <a:r>
              <a:rPr lang="en-US" dirty="0" smtClean="0"/>
              <a:t>Acknowledged “most men think differently from myself.”</a:t>
            </a:r>
          </a:p>
          <a:p>
            <a:r>
              <a:rPr lang="en-US" dirty="0" smtClean="0"/>
              <a:t>From Concord, MA</a:t>
            </a:r>
          </a:p>
          <a:p>
            <a:r>
              <a:rPr lang="en-US" dirty="0" smtClean="0"/>
              <a:t>Harvard educated (like Emerson)</a:t>
            </a:r>
          </a:p>
          <a:p>
            <a:r>
              <a:rPr lang="en-US" dirty="0" smtClean="0"/>
              <a:t>Very eccentric – many criticized him for not following a prescribed career (lawyer, businessman)</a:t>
            </a:r>
          </a:p>
          <a:p>
            <a:r>
              <a:rPr lang="en-US" dirty="0" smtClean="0"/>
              <a:t>Instead – odd jobs – carpentry, gardening, teaching, factory work</a:t>
            </a:r>
          </a:p>
          <a:p>
            <a:r>
              <a:rPr lang="en-US" dirty="0" smtClean="0"/>
              <a:t>Worked only enough to sustain himself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“Civil Disobedience”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ACTIONS PARALLELED HIS BELIEFS!</a:t>
            </a:r>
          </a:p>
          <a:p>
            <a:r>
              <a:rPr lang="en-US" dirty="0" smtClean="0"/>
              <a:t>Even as a young man he was a non-conformist </a:t>
            </a:r>
            <a:r>
              <a:rPr lang="en-US" i="1" dirty="0" smtClean="0"/>
              <a:t>(student and teacher examples)</a:t>
            </a:r>
          </a:p>
          <a:p>
            <a:r>
              <a:rPr lang="en-US" dirty="0" smtClean="0"/>
              <a:t>Anti-slavery, anti-war</a:t>
            </a:r>
          </a:p>
          <a:p>
            <a:pPr lvl="1"/>
            <a:r>
              <a:rPr lang="en-US" dirty="0" smtClean="0"/>
              <a:t>Refused to pay a poll tax as it was supporting the war with Mexico and slavery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pent a night in jail for that act of disobedience</a:t>
            </a:r>
          </a:p>
          <a:p>
            <a:pPr lvl="1"/>
            <a:r>
              <a:rPr lang="en-US" dirty="0" smtClean="0"/>
              <a:t>Inspired him to write “Civil Disobedience” in 1849</a:t>
            </a:r>
          </a:p>
          <a:p>
            <a:pPr lvl="1"/>
            <a:r>
              <a:rPr lang="en-US" dirty="0" smtClean="0"/>
              <a:t>Later studied internationally by the likes of Gandhi and Martin Luther King, Jr.</a:t>
            </a:r>
          </a:p>
          <a:p>
            <a:pPr lvl="1"/>
            <a:r>
              <a:rPr lang="en-US" dirty="0" smtClean="0"/>
              <a:t>Helped slaves escape to Canada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82000" cy="5410200"/>
          </a:xfrm>
        </p:spPr>
        <p:txBody>
          <a:bodyPr/>
          <a:lstStyle/>
          <a:p>
            <a:r>
              <a:rPr lang="en-US" dirty="0" smtClean="0"/>
              <a:t>Book about his experience living at Walden Pond on Emerson’s land (published in 1854)</a:t>
            </a:r>
          </a:p>
          <a:p>
            <a:r>
              <a:rPr lang="en-US" dirty="0" smtClean="0"/>
              <a:t>Wanted to live SIMPLY, DELIBERATELY, and learn from EXPERIENCE</a:t>
            </a:r>
          </a:p>
          <a:p>
            <a:r>
              <a:rPr lang="en-US" dirty="0" smtClean="0"/>
              <a:t>Built a tiny, crude, one room house, one fireplace, 2 windows, 10’ x 15’.  Spent about $12.00 to build</a:t>
            </a:r>
          </a:p>
          <a:p>
            <a:r>
              <a:rPr lang="en-US" dirty="0" smtClean="0"/>
              <a:t>Moved in, alone, July 4</a:t>
            </a:r>
            <a:r>
              <a:rPr lang="en-US" baseline="30000" dirty="0" smtClean="0"/>
              <a:t>th</a:t>
            </a:r>
            <a:r>
              <a:rPr lang="en-US" dirty="0" smtClean="0"/>
              <a:t>, 1845, began to write</a:t>
            </a:r>
          </a:p>
          <a:p>
            <a:r>
              <a:rPr lang="en-US" dirty="0" smtClean="0"/>
              <a:t>Book moves through the seasons – condensed over his two years there</a:t>
            </a:r>
          </a:p>
          <a:p>
            <a:r>
              <a:rPr lang="en-US" dirty="0" smtClean="0"/>
              <a:t>Walden Pond now a National Historic Landmark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Walden 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avotta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4362450" cy="360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avottak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426" y="2090738"/>
            <a:ext cx="4024729" cy="301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47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life which is unexamined is not worth living.”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Plato</a:t>
            </a:r>
          </a:p>
          <a:p>
            <a:r>
              <a:rPr lang="en-US" dirty="0" smtClean="0"/>
              <a:t>Relevance?</a:t>
            </a:r>
          </a:p>
          <a:p>
            <a:r>
              <a:rPr lang="en-US" dirty="0" smtClean="0"/>
              <a:t>Agree?</a:t>
            </a:r>
          </a:p>
          <a:p>
            <a:r>
              <a:rPr lang="en-US" dirty="0" smtClean="0"/>
              <a:t>Summarize in a word: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dirty="0" smtClean="0"/>
              <a:t>“If man does not keep pace with his companions, perhaps it is because he hears a different drummer.”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4525963"/>
          </a:xfrm>
        </p:spPr>
        <p:txBody>
          <a:bodyPr/>
          <a:lstStyle/>
          <a:p>
            <a:r>
              <a:rPr lang="en-US" dirty="0" smtClean="0"/>
              <a:t>Henry David Thoreau</a:t>
            </a:r>
          </a:p>
          <a:p>
            <a:r>
              <a:rPr lang="en-US" dirty="0" smtClean="0"/>
              <a:t>Relevance?</a:t>
            </a:r>
          </a:p>
          <a:p>
            <a:r>
              <a:rPr lang="en-US" dirty="0" smtClean="0"/>
              <a:t>Agree?</a:t>
            </a:r>
          </a:p>
          <a:p>
            <a:r>
              <a:rPr lang="en-US" dirty="0" smtClean="0"/>
              <a:t>Summarize in a word or two: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American literary, philosophical and political movement in the mid 1800s.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Mostly New Englanders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attempting to create a uniquely American body of literature and philosophy</a:t>
            </a:r>
          </a:p>
          <a:p>
            <a:r>
              <a:rPr lang="en-US" sz="2800" dirty="0" smtClean="0"/>
              <a:t>Transcendentalists were critics of their society for its unthinking conformity</a:t>
            </a:r>
          </a:p>
          <a:p>
            <a:r>
              <a:rPr lang="en-US" sz="2800" dirty="0" smtClean="0"/>
              <a:t>Urged each individual to find and create a unique relationship with the universe.</a:t>
            </a:r>
          </a:p>
          <a:p>
            <a:r>
              <a:rPr lang="en-US" sz="2800" dirty="0" smtClean="0"/>
              <a:t>HOW?  Through NATURE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climb over, to go beyond</a:t>
            </a:r>
          </a:p>
          <a:p>
            <a:r>
              <a:rPr lang="en-US" dirty="0" smtClean="0"/>
              <a:t>To move above common, everyday ideas and get to higher truths and insights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mind, spirit and intuition</a:t>
            </a:r>
          </a:p>
          <a:p>
            <a:r>
              <a:rPr lang="en-US" dirty="0" smtClean="0"/>
              <a:t>Trust your soul, have faith in your inner voice</a:t>
            </a:r>
          </a:p>
          <a:p>
            <a:r>
              <a:rPr lang="en-US" dirty="0" smtClean="0"/>
              <a:t>Take risks, never limit your possibilities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Ralph Waldo Emerson</a:t>
            </a:r>
          </a:p>
          <a:p>
            <a:r>
              <a:rPr lang="en-US" dirty="0" smtClean="0"/>
              <a:t>Henry David Thoreau</a:t>
            </a:r>
          </a:p>
          <a:p>
            <a:r>
              <a:rPr lang="en-US" dirty="0" smtClean="0"/>
              <a:t>Margaret Fuller (finally)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1800s – an offshoot of the Romantic movement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/>
          <a:lstStyle/>
          <a:p>
            <a:r>
              <a:rPr lang="en-US" sz="2800" dirty="0" smtClean="0"/>
              <a:t>Basic Beliefs:</a:t>
            </a:r>
          </a:p>
          <a:p>
            <a:r>
              <a:rPr lang="en-US" sz="2800" dirty="0" smtClean="0"/>
              <a:t>The OVERSOUL</a:t>
            </a:r>
          </a:p>
          <a:p>
            <a:r>
              <a:rPr lang="en-US" sz="2800" dirty="0" smtClean="0"/>
              <a:t>All knowledge begins with self-knowledge</a:t>
            </a:r>
          </a:p>
          <a:p>
            <a:r>
              <a:rPr lang="en-US" sz="2800" dirty="0" smtClean="0"/>
              <a:t>Nature is a living mystery</a:t>
            </a:r>
          </a:p>
          <a:p>
            <a:r>
              <a:rPr lang="en-US" sz="2800" dirty="0" smtClean="0"/>
              <a:t>The individual is the spiritual center of the universe (controversial)</a:t>
            </a:r>
          </a:p>
          <a:p>
            <a:r>
              <a:rPr lang="en-US" sz="2800" dirty="0" smtClean="0"/>
              <a:t>God is in nature and human nature (</a:t>
            </a:r>
            <a:r>
              <a:rPr lang="en-US" sz="2800" dirty="0" err="1" smtClean="0"/>
              <a:t>oversoul</a:t>
            </a:r>
            <a:r>
              <a:rPr lang="en-US" sz="2800" dirty="0" smtClean="0"/>
              <a:t>, universal spirit)</a:t>
            </a:r>
          </a:p>
          <a:p>
            <a:r>
              <a:rPr lang="en-US" sz="2800" dirty="0" smtClean="0"/>
              <a:t>Every individual is to be respected b/c everyone is part of the </a:t>
            </a:r>
            <a:r>
              <a:rPr lang="en-US" sz="2800" dirty="0" err="1" smtClean="0"/>
              <a:t>oversoul</a:t>
            </a:r>
            <a:endParaRPr lang="en-US" sz="2800" dirty="0" smtClean="0"/>
          </a:p>
          <a:p>
            <a:r>
              <a:rPr lang="en-US" sz="2800" dirty="0" smtClean="0"/>
              <a:t>Shares Romantic ideas of soul and death</a:t>
            </a:r>
          </a:p>
          <a:p>
            <a:r>
              <a:rPr lang="en-US" sz="2800" dirty="0" smtClean="0"/>
              <a:t>Emphasis on self-reliance and thinking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662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“It was a high counsel that I once heard given to a young person. ‘Always do what you are afraid to do.’”</vt:lpstr>
      <vt:lpstr> “The life which is unexamined is not worth living.”</vt:lpstr>
      <vt:lpstr>“If man does not keep pace with his companions, perhaps it is because he hears a different drummer.”</vt:lpstr>
      <vt:lpstr>Transcendentalism</vt:lpstr>
      <vt:lpstr>Transcend</vt:lpstr>
      <vt:lpstr>HOW?</vt:lpstr>
      <vt:lpstr>WHO?</vt:lpstr>
      <vt:lpstr>WHEN?</vt:lpstr>
      <vt:lpstr>WHAT?</vt:lpstr>
      <vt:lpstr>Key Tenets of Transcendentalism</vt:lpstr>
      <vt:lpstr>Key Tenets of Transcendentalism</vt:lpstr>
      <vt:lpstr>Key Tenets of Transcendentalism</vt:lpstr>
      <vt:lpstr>Key Tenets of Transcendentalism</vt:lpstr>
      <vt:lpstr>Key Players</vt:lpstr>
      <vt:lpstr>Key Players</vt:lpstr>
      <vt:lpstr>Henry David Thoreau 1817-1862</vt:lpstr>
      <vt:lpstr>“Civil Disobedience”</vt:lpstr>
      <vt:lpstr>Walden</vt:lpstr>
      <vt:lpstr>Walden Pond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Tenets of Transcendentalism</dc:title>
  <dc:creator>bedec2</dc:creator>
  <cp:lastModifiedBy>Cavotta, Kylie    IHS - Staff</cp:lastModifiedBy>
  <cp:revision>40</cp:revision>
  <dcterms:created xsi:type="dcterms:W3CDTF">2013-10-24T23:55:16Z</dcterms:created>
  <dcterms:modified xsi:type="dcterms:W3CDTF">2016-11-16T19:18:15Z</dcterms:modified>
</cp:coreProperties>
</file>