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58" r:id="rId10"/>
    <p:sldId id="260" r:id="rId11"/>
    <p:sldId id="259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7" d="100"/>
          <a:sy n="67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E73E-9919-4E3A-AAC5-19033F583C7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B09D-986F-4DCB-AF62-60B3759DD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E73E-9919-4E3A-AAC5-19033F583C7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B09D-986F-4DCB-AF62-60B3759DD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7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E73E-9919-4E3A-AAC5-19033F583C7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B09D-986F-4DCB-AF62-60B3759DD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2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E73E-9919-4E3A-AAC5-19033F583C7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B09D-986F-4DCB-AF62-60B3759DD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1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E73E-9919-4E3A-AAC5-19033F583C7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B09D-986F-4DCB-AF62-60B3759DD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9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E73E-9919-4E3A-AAC5-19033F583C7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B09D-986F-4DCB-AF62-60B3759DD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81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E73E-9919-4E3A-AAC5-19033F583C7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B09D-986F-4DCB-AF62-60B3759DD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2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E73E-9919-4E3A-AAC5-19033F583C7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B09D-986F-4DCB-AF62-60B3759DD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65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E73E-9919-4E3A-AAC5-19033F583C7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B09D-986F-4DCB-AF62-60B3759DD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E73E-9919-4E3A-AAC5-19033F583C7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B09D-986F-4DCB-AF62-60B3759DD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0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E73E-9919-4E3A-AAC5-19033F583C7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B09D-986F-4DCB-AF62-60B3759DD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59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0E73E-9919-4E3A-AAC5-19033F583C7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DB09D-986F-4DCB-AF62-60B3759DD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2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Beloved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Toni Morrison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20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440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WARNING!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On the next slide are MINOR spoilers.  If you don’t want ANY spoilers, don’t look : )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It is a general timeline of events.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Because the novel moves backward and forward throughout time as characters reflect on their past, the slide might be useful for you.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77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Timeline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55000" lnSpcReduction="20000"/>
          </a:bodyPr>
          <a:lstStyle/>
          <a:p>
            <a:r>
              <a:rPr lang="en-US" sz="3400" dirty="0" smtClean="0"/>
              <a:t>Garner buys </a:t>
            </a:r>
            <a:r>
              <a:rPr lang="en-US" sz="3400" u="sng" dirty="0" smtClean="0"/>
              <a:t>Baby Suggs </a:t>
            </a:r>
            <a:r>
              <a:rPr lang="en-US" sz="3400" dirty="0" smtClean="0"/>
              <a:t>(50) and Halle (10) and brings them to Sweet Home, Kentucky, where they are enslaved alongside Paul A., </a:t>
            </a:r>
            <a:r>
              <a:rPr lang="en-US" sz="3400" u="sng" dirty="0" smtClean="0"/>
              <a:t>Paul D</a:t>
            </a:r>
            <a:r>
              <a:rPr lang="en-US" sz="3400" dirty="0" smtClean="0"/>
              <a:t>., Paul F., and </a:t>
            </a:r>
            <a:r>
              <a:rPr lang="en-US" sz="3400" dirty="0" err="1" smtClean="0"/>
              <a:t>Sixo</a:t>
            </a:r>
            <a:r>
              <a:rPr lang="en-US" sz="3400" dirty="0" smtClean="0"/>
              <a:t>.</a:t>
            </a:r>
          </a:p>
          <a:p>
            <a:r>
              <a:rPr lang="en-US" sz="3400" dirty="0" smtClean="0"/>
              <a:t>10 years later, Halle (20) buys his mother’s (60) freedom by agreeing to extra work. Baby Suggs goes to 124 Cincinnati, Ohio.</a:t>
            </a:r>
          </a:p>
          <a:p>
            <a:r>
              <a:rPr lang="en-US" sz="3400" u="sng" dirty="0" err="1" smtClean="0"/>
              <a:t>Sethe</a:t>
            </a:r>
            <a:r>
              <a:rPr lang="en-US" sz="3400" dirty="0" smtClean="0"/>
              <a:t> is bought by Garner when she is 14, marries Halle, and has two boys, </a:t>
            </a:r>
            <a:r>
              <a:rPr lang="en-US" sz="3400" dirty="0" err="1" smtClean="0"/>
              <a:t>Buglar</a:t>
            </a:r>
            <a:r>
              <a:rPr lang="en-US" sz="3400" dirty="0" smtClean="0"/>
              <a:t> and Howard, and a baby girl with him. </a:t>
            </a:r>
          </a:p>
          <a:p>
            <a:r>
              <a:rPr lang="en-US" sz="3400" dirty="0" smtClean="0"/>
              <a:t>At some point close to 1855 Garner dies, and Mrs. Garner asks her brother-in-law to live on Sweet Home and help run it. He is brutal and the enslaved begin planning an escape.</a:t>
            </a:r>
          </a:p>
          <a:p>
            <a:r>
              <a:rPr lang="en-US" sz="3400" dirty="0" smtClean="0"/>
              <a:t>1855 </a:t>
            </a:r>
            <a:r>
              <a:rPr lang="en-US" sz="3400" u="sng" dirty="0" err="1" smtClean="0"/>
              <a:t>Sethe</a:t>
            </a:r>
            <a:r>
              <a:rPr lang="en-US" sz="3400" u="sng" dirty="0" smtClean="0"/>
              <a:t>,</a:t>
            </a:r>
            <a:r>
              <a:rPr lang="en-US" sz="3400" dirty="0" smtClean="0"/>
              <a:t> heavily pregnant, escapes, after sending her children ahead, and joins children and Baby Suggs at 124. During the escape, </a:t>
            </a:r>
            <a:r>
              <a:rPr lang="en-US" sz="3400" u="sng" dirty="0" smtClean="0"/>
              <a:t>Denver</a:t>
            </a:r>
            <a:r>
              <a:rPr lang="en-US" sz="3400" dirty="0" smtClean="0"/>
              <a:t> is born. After 28 days at 124 Bluestone, THE EVENT happens. The escape itself goes awry and things happen to Paul D., </a:t>
            </a:r>
            <a:r>
              <a:rPr lang="en-US" sz="3400" dirty="0" err="1" smtClean="0"/>
              <a:t>Sixo</a:t>
            </a:r>
            <a:r>
              <a:rPr lang="en-US" sz="3400" dirty="0" smtClean="0"/>
              <a:t> and Halle in the immediate aftermath. </a:t>
            </a:r>
          </a:p>
          <a:p>
            <a:r>
              <a:rPr lang="en-US" sz="3400" dirty="0" smtClean="0"/>
              <a:t>Between 1855 and 1873, Paul D. is sold away from Sweet Home, imprisoned in Alfred, Georgia, escapes, fights in the war, and makes his way to the North.</a:t>
            </a:r>
          </a:p>
          <a:p>
            <a:r>
              <a:rPr lang="en-US" sz="3400" dirty="0" smtClean="0"/>
              <a:t>1863-64 </a:t>
            </a:r>
            <a:r>
              <a:rPr lang="en-US" sz="3400" dirty="0" err="1" smtClean="0"/>
              <a:t>Sethe’s</a:t>
            </a:r>
            <a:r>
              <a:rPr lang="en-US" sz="3400" dirty="0" smtClean="0"/>
              <a:t> sons Howard and </a:t>
            </a:r>
            <a:r>
              <a:rPr lang="en-US" sz="3400" dirty="0" err="1" smtClean="0"/>
              <a:t>Buglar</a:t>
            </a:r>
            <a:r>
              <a:rPr lang="en-US" sz="3400" dirty="0" smtClean="0"/>
              <a:t> leave. Baby Suggs dies.</a:t>
            </a:r>
          </a:p>
          <a:p>
            <a:r>
              <a:rPr lang="en-US" sz="3400" dirty="0" smtClean="0"/>
              <a:t>1873 Paul D. finds </a:t>
            </a:r>
            <a:r>
              <a:rPr lang="en-US" sz="3400" u="sng" dirty="0" err="1" smtClean="0"/>
              <a:t>Sethe</a:t>
            </a:r>
            <a:r>
              <a:rPr lang="en-US" sz="3400" dirty="0" smtClean="0"/>
              <a:t> and </a:t>
            </a:r>
            <a:r>
              <a:rPr lang="en-US" sz="3400" u="sng" dirty="0" smtClean="0"/>
              <a:t>Denver</a:t>
            </a:r>
            <a:r>
              <a:rPr lang="en-US" sz="3400" dirty="0" smtClean="0"/>
              <a:t> at 124 and the PRESENT events of the novel take place. </a:t>
            </a:r>
            <a:r>
              <a:rPr lang="en-US" sz="3400" u="sng" dirty="0" smtClean="0"/>
              <a:t>Denver</a:t>
            </a:r>
            <a:r>
              <a:rPr lang="en-US" sz="3400" dirty="0" smtClean="0"/>
              <a:t> is 18. Soon after Paul D. arrives, </a:t>
            </a:r>
            <a:r>
              <a:rPr lang="en-US" sz="3400" u="sng" dirty="0" smtClean="0"/>
              <a:t>Beloved</a:t>
            </a:r>
            <a:r>
              <a:rPr lang="en-US" sz="3400" dirty="0" smtClean="0"/>
              <a:t> shows up.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67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upload.wikimedia.org/wikipedia/commons/thumb/5/51/Undergroundrailroadsmall2.jpg/1024px-Undergroundrailroadsmall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637309"/>
            <a:ext cx="9270583" cy="537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658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 Morrison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11 novels</a:t>
            </a:r>
          </a:p>
          <a:p>
            <a:r>
              <a:rPr lang="en-US" dirty="0" smtClean="0"/>
              <a:t>2 plays</a:t>
            </a:r>
          </a:p>
          <a:p>
            <a:r>
              <a:rPr lang="en-US" dirty="0" smtClean="0"/>
              <a:t>1 libretto</a:t>
            </a:r>
          </a:p>
          <a:p>
            <a:r>
              <a:rPr lang="en-US" dirty="0" smtClean="0"/>
              <a:t>Lots of non-fiction articles and essays</a:t>
            </a:r>
          </a:p>
          <a:p>
            <a:r>
              <a:rPr lang="en-US" dirty="0" smtClean="0"/>
              <a:t>Pulitzer Prize for Fiction 1988</a:t>
            </a:r>
          </a:p>
          <a:p>
            <a:r>
              <a:rPr lang="en-US" dirty="0" smtClean="0"/>
              <a:t>Nobel Prize for Literature 1993</a:t>
            </a:r>
            <a:endParaRPr lang="en-US" dirty="0"/>
          </a:p>
        </p:txBody>
      </p:sp>
      <p:pic>
        <p:nvPicPr>
          <p:cNvPr id="1026" name="Picture 2" descr="http://blogs.colum.edu/marginalia/files/2013/02/Toni-Morrison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46" y="1600200"/>
            <a:ext cx="3810000" cy="451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696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Beloved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This novel deals with the past and the present of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smtClean="0"/>
              <a:t>family comprised of </a:t>
            </a:r>
            <a:r>
              <a:rPr lang="en-US" dirty="0" err="1" smtClean="0"/>
              <a:t>Sethe</a:t>
            </a:r>
            <a:r>
              <a:rPr lang="en-US" dirty="0" smtClean="0"/>
              <a:t> (mother) Baby Suggs (</a:t>
            </a:r>
            <a:r>
              <a:rPr lang="en-US" dirty="0" err="1" smtClean="0"/>
              <a:t>Sethe’s</a:t>
            </a:r>
            <a:r>
              <a:rPr lang="en-US" dirty="0" smtClean="0"/>
              <a:t> mother-in-law, grandmother of Denver) and Denver (daughter of </a:t>
            </a:r>
            <a:r>
              <a:rPr lang="en-US" dirty="0" err="1" smtClean="0"/>
              <a:t>Sethe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past</a:t>
            </a:r>
            <a:r>
              <a:rPr lang="en-US" dirty="0" smtClean="0"/>
              <a:t> takes place before the Civil War in Kentucky on a </a:t>
            </a:r>
            <a:r>
              <a:rPr lang="en-US" dirty="0" smtClean="0"/>
              <a:t>farm </a:t>
            </a:r>
            <a:r>
              <a:rPr lang="en-US" dirty="0" smtClean="0"/>
              <a:t>called Sweet Home. 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 smtClean="0"/>
              <a:t>present</a:t>
            </a:r>
            <a:r>
              <a:rPr lang="en-US" dirty="0" smtClean="0"/>
              <a:t> takes place soon after the war—in 1873—at the house where the family lives, called 124 Bluestone. </a:t>
            </a:r>
          </a:p>
          <a:p>
            <a:r>
              <a:rPr lang="en-US" dirty="0" smtClean="0"/>
              <a:t>Unless noted as white people in the character chart below, all the characters are </a:t>
            </a:r>
            <a:r>
              <a:rPr lang="en-US" b="1" dirty="0" smtClean="0"/>
              <a:t>enslaved</a:t>
            </a:r>
            <a:r>
              <a:rPr lang="en-US" dirty="0" smtClean="0"/>
              <a:t> (PAST) or formerly </a:t>
            </a:r>
            <a:r>
              <a:rPr lang="en-US" b="1" dirty="0" smtClean="0"/>
              <a:t>enslaved</a:t>
            </a:r>
            <a:r>
              <a:rPr lang="en-US" dirty="0" smtClean="0"/>
              <a:t> (PRESENT) people—except Denver who managed to be born free.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493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novel uses free, indirect discourse, in which the narration remains in 3</a:t>
            </a:r>
            <a:r>
              <a:rPr lang="en-US" baseline="30000" dirty="0" smtClean="0"/>
              <a:t>rd</a:t>
            </a:r>
            <a:r>
              <a:rPr lang="en-US" dirty="0" smtClean="0"/>
              <a:t> person omniscient, but slips fluidly in and out of the minds of different characters so we can see what they are thinking and feeling. </a:t>
            </a:r>
          </a:p>
          <a:p>
            <a:r>
              <a:rPr lang="en-US" dirty="0" smtClean="0"/>
              <a:t>This is 3</a:t>
            </a:r>
            <a:r>
              <a:rPr lang="en-US" baseline="30000" dirty="0" smtClean="0"/>
              <a:t>rd</a:t>
            </a:r>
            <a:r>
              <a:rPr lang="en-US" dirty="0" smtClean="0"/>
              <a:t> person narration with a 1</a:t>
            </a:r>
            <a:r>
              <a:rPr lang="en-US" baseline="30000" dirty="0" smtClean="0"/>
              <a:t>st</a:t>
            </a:r>
            <a:r>
              <a:rPr lang="en-US" dirty="0" smtClean="0"/>
              <a:t> person feel.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/>
              <a:t>narration slips in and out of various characters’ minds, so pay attention to whose thoughts you are reading.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678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Not only does the novel slip fluidly between different characters’ minds, it also slips fluidly from the present to </a:t>
            </a:r>
            <a:r>
              <a:rPr lang="en-US" dirty="0" smtClean="0"/>
              <a:t>the </a:t>
            </a:r>
            <a:r>
              <a:rPr lang="en-US" dirty="0" smtClean="0"/>
              <a:t>past and back again.</a:t>
            </a:r>
          </a:p>
          <a:p>
            <a:r>
              <a:rPr lang="en-US" dirty="0" smtClean="0"/>
              <a:t>It is a non-linear timeline</a:t>
            </a:r>
          </a:p>
          <a:p>
            <a:r>
              <a:rPr lang="en-US" dirty="0" smtClean="0"/>
              <a:t>You’ll have to </a:t>
            </a:r>
            <a:r>
              <a:rPr lang="en-US" u="sng" dirty="0" smtClean="0"/>
              <a:t>pay close attention</a:t>
            </a:r>
            <a:r>
              <a:rPr lang="en-US" dirty="0" smtClean="0"/>
              <a:t> to distinguish what is happening in the </a:t>
            </a:r>
            <a:r>
              <a:rPr lang="en-US" b="1" dirty="0" smtClean="0"/>
              <a:t>present</a:t>
            </a:r>
            <a:r>
              <a:rPr lang="en-US" dirty="0" smtClean="0"/>
              <a:t> from what a character is remembering about the </a:t>
            </a:r>
            <a:r>
              <a:rPr lang="en-US" b="1" dirty="0" smtClean="0"/>
              <a:t>past.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Using the Past and Present characters slide and the General Timeline slide at the end of this PowerPoint may help you keep track of the order of events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008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There is a lot going on in this beautiful novel, but we are going to focus primarily on this idea: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past</a:t>
            </a:r>
            <a:r>
              <a:rPr lang="en-US" dirty="0" smtClean="0"/>
              <a:t> and </a:t>
            </a:r>
            <a:r>
              <a:rPr lang="en-US" i="1" dirty="0" smtClean="0"/>
              <a:t>the effect the past has on the present</a:t>
            </a:r>
            <a:r>
              <a:rPr lang="en-US" dirty="0" smtClean="0"/>
              <a:t>; how one determines what to preserve from the past; </a:t>
            </a:r>
            <a:r>
              <a:rPr lang="en-US" i="1" dirty="0" smtClean="0"/>
              <a:t>how one can move on from an overpoweringly negative past and create a future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Specifically, </a:t>
            </a:r>
            <a:r>
              <a:rPr lang="en-US" dirty="0" smtClean="0"/>
              <a:t>this novel addresses how a person who </a:t>
            </a:r>
            <a:r>
              <a:rPr lang="en-US" i="1" dirty="0" smtClean="0"/>
              <a:t>suffered through slavery </a:t>
            </a:r>
            <a:r>
              <a:rPr lang="en-US" dirty="0" smtClean="0"/>
              <a:t>can</a:t>
            </a:r>
            <a:r>
              <a:rPr lang="en-US" dirty="0" smtClean="0"/>
              <a:t> </a:t>
            </a:r>
            <a:r>
              <a:rPr lang="en-US" dirty="0" smtClean="0"/>
              <a:t>continue with their life </a:t>
            </a:r>
            <a:r>
              <a:rPr lang="en-US" i="1" dirty="0" smtClean="0"/>
              <a:t>without being destroyed by their past.</a:t>
            </a:r>
          </a:p>
          <a:p>
            <a:pPr marL="457200" lvl="1" indent="0"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090018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Major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Closely related to those ideas are ideas of community, isolation, family, and identity</a:t>
            </a:r>
          </a:p>
          <a:p>
            <a:r>
              <a:rPr lang="en-US" dirty="0" smtClean="0"/>
              <a:t>This novel specifically addresses how people who were </a:t>
            </a:r>
            <a:r>
              <a:rPr lang="en-US" b="1" dirty="0" smtClean="0"/>
              <a:t>enslaved</a:t>
            </a:r>
            <a:r>
              <a:rPr lang="en-US" dirty="0" smtClean="0"/>
              <a:t>, and as a result had their families and identities altered and destroyed by others, create coherent </a:t>
            </a:r>
            <a:r>
              <a:rPr lang="en-US" b="1" dirty="0" smtClean="0"/>
              <a:t>families,</a:t>
            </a:r>
            <a:r>
              <a:rPr lang="en-US" dirty="0" smtClean="0"/>
              <a:t> communities, and identities in the aftermath.</a:t>
            </a:r>
          </a:p>
          <a:p>
            <a:r>
              <a:rPr lang="en-US" dirty="0" smtClean="0"/>
              <a:t>It exposes the horrific </a:t>
            </a:r>
            <a:r>
              <a:rPr lang="en-US" i="1" dirty="0" smtClean="0"/>
              <a:t>external</a:t>
            </a:r>
            <a:r>
              <a:rPr lang="en-US" dirty="0" smtClean="0"/>
              <a:t> abuses of slaves but also and more importantly reveals the </a:t>
            </a:r>
            <a:r>
              <a:rPr lang="en-US" i="1" dirty="0" smtClean="0"/>
              <a:t>internal</a:t>
            </a:r>
            <a:r>
              <a:rPr lang="en-US" dirty="0" smtClean="0"/>
              <a:t> lives of </a:t>
            </a:r>
            <a:r>
              <a:rPr lang="en-US" dirty="0" smtClean="0"/>
              <a:t>slaves</a:t>
            </a:r>
          </a:p>
          <a:p>
            <a:r>
              <a:rPr lang="en-US" dirty="0" smtClean="0"/>
              <a:t>Be prepared for disturbing and upsetting imagery of the external abuses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904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</a:t>
            </a:r>
            <a:r>
              <a:rPr lang="en-US" dirty="0" smtClean="0"/>
              <a:t>Ideas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Guiding Question: </a:t>
            </a:r>
            <a:r>
              <a:rPr lang="en-US" dirty="0" smtClean="0">
                <a:solidFill>
                  <a:srgbClr val="C00000"/>
                </a:solidFill>
              </a:rPr>
              <a:t>Is it possible for a slave woman to have a moral compass while under the institution of slavery?</a:t>
            </a:r>
          </a:p>
          <a:p>
            <a:r>
              <a:rPr lang="en-US" dirty="0" smtClean="0"/>
              <a:t>Because there is so much going on in the novel, try to think about how what you read builds on these major ideas to give your reading a focus.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333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81000" y="457200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PAST</a:t>
            </a:r>
          </a:p>
          <a:p>
            <a:pPr algn="ctr"/>
            <a:r>
              <a:rPr lang="en-US" dirty="0" smtClean="0"/>
              <a:t>Sweet Home, Kentucky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295400"/>
            <a:ext cx="4040188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Paul A., </a:t>
            </a:r>
            <a:r>
              <a:rPr lang="en-US" b="1" u="sng" dirty="0" smtClean="0"/>
              <a:t>Paul D</a:t>
            </a:r>
            <a:r>
              <a:rPr lang="en-US" dirty="0" smtClean="0"/>
              <a:t>., Paul F., </a:t>
            </a:r>
            <a:r>
              <a:rPr lang="en-US" dirty="0" err="1" smtClean="0"/>
              <a:t>Sixo</a:t>
            </a:r>
            <a:r>
              <a:rPr lang="en-US" dirty="0" smtClean="0"/>
              <a:t>, </a:t>
            </a:r>
            <a:r>
              <a:rPr lang="en-US" b="1" u="sng" dirty="0" smtClean="0"/>
              <a:t>Halle</a:t>
            </a:r>
            <a:r>
              <a:rPr lang="en-US" dirty="0" smtClean="0"/>
              <a:t> (enslaved men on Garner farm Sweet Home)</a:t>
            </a:r>
          </a:p>
          <a:p>
            <a:r>
              <a:rPr lang="en-US" b="1" u="sng" dirty="0" err="1" smtClean="0"/>
              <a:t>Sethe</a:t>
            </a:r>
            <a:r>
              <a:rPr lang="en-US" dirty="0" smtClean="0"/>
              <a:t> (enslaved woman, bought by Garners when she is 14 and marries Halle) </a:t>
            </a:r>
          </a:p>
          <a:p>
            <a:r>
              <a:rPr lang="en-US" dirty="0" smtClean="0"/>
              <a:t>Howard and </a:t>
            </a:r>
            <a:r>
              <a:rPr lang="en-US" dirty="0" err="1" smtClean="0"/>
              <a:t>Buglar</a:t>
            </a:r>
            <a:r>
              <a:rPr lang="en-US" dirty="0" smtClean="0"/>
              <a:t> (</a:t>
            </a:r>
            <a:r>
              <a:rPr lang="en-US" dirty="0" err="1" smtClean="0"/>
              <a:t>Sethe</a:t>
            </a:r>
            <a:r>
              <a:rPr lang="en-US" dirty="0" smtClean="0"/>
              <a:t> and Halle’s two small boys)</a:t>
            </a:r>
          </a:p>
          <a:p>
            <a:r>
              <a:rPr lang="en-US" dirty="0" smtClean="0"/>
              <a:t>Thirty Mile Woman (</a:t>
            </a:r>
            <a:r>
              <a:rPr lang="en-US" dirty="0" err="1" smtClean="0"/>
              <a:t>Sixo’s</a:t>
            </a:r>
            <a:r>
              <a:rPr lang="en-US" dirty="0" smtClean="0"/>
              <a:t> wife on another farm)</a:t>
            </a:r>
          </a:p>
          <a:p>
            <a:r>
              <a:rPr lang="en-US" dirty="0" smtClean="0"/>
              <a:t>Mr. and Mrs. Garner (white; owners of Sweet Home)</a:t>
            </a:r>
          </a:p>
          <a:p>
            <a:r>
              <a:rPr lang="en-US" dirty="0" smtClean="0"/>
              <a:t>Schoolteacher (white; Mrs. Garner’s brother-in-law)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172806"/>
            <a:ext cx="4041775" cy="5304194"/>
          </a:xfrm>
        </p:spPr>
        <p:txBody>
          <a:bodyPr>
            <a:noAutofit/>
          </a:bodyPr>
          <a:lstStyle/>
          <a:p>
            <a:r>
              <a:rPr lang="en-US" sz="1800" u="sng" dirty="0" smtClean="0"/>
              <a:t>Baby Suggs </a:t>
            </a:r>
            <a:r>
              <a:rPr lang="en-US" sz="1800" dirty="0" smtClean="0"/>
              <a:t>(Halle’s mother, previously owned by Garners; Halle bought her freedom with extra work; now lives in 124)</a:t>
            </a:r>
          </a:p>
          <a:p>
            <a:r>
              <a:rPr lang="en-US" sz="1800" u="sng" dirty="0" err="1" smtClean="0"/>
              <a:t>Sethe</a:t>
            </a:r>
            <a:r>
              <a:rPr lang="en-US" sz="1800" dirty="0" smtClean="0"/>
              <a:t> (lives with Baby Suggs after escaping)</a:t>
            </a:r>
          </a:p>
          <a:p>
            <a:r>
              <a:rPr lang="en-US" sz="1800" u="sng" dirty="0" smtClean="0"/>
              <a:t>Paul D</a:t>
            </a:r>
            <a:r>
              <a:rPr lang="en-US" sz="1800" dirty="0" smtClean="0"/>
              <a:t>. (finds </a:t>
            </a:r>
            <a:r>
              <a:rPr lang="en-US" sz="1800" dirty="0" err="1" smtClean="0"/>
              <a:t>Sethe</a:t>
            </a:r>
            <a:r>
              <a:rPr lang="en-US" sz="1800" dirty="0" smtClean="0"/>
              <a:t> in 1873 at 124)</a:t>
            </a:r>
          </a:p>
          <a:p>
            <a:r>
              <a:rPr lang="en-US" sz="1800" dirty="0" smtClean="0"/>
              <a:t>Howard and </a:t>
            </a:r>
            <a:r>
              <a:rPr lang="en-US" sz="1800" dirty="0" err="1" smtClean="0"/>
              <a:t>Buglar</a:t>
            </a:r>
            <a:r>
              <a:rPr lang="en-US" sz="1800" dirty="0" smtClean="0"/>
              <a:t> (</a:t>
            </a:r>
            <a:r>
              <a:rPr lang="en-US" sz="1800" dirty="0" err="1" smtClean="0"/>
              <a:t>Sethe’s</a:t>
            </a:r>
            <a:r>
              <a:rPr lang="en-US" sz="1800" dirty="0" smtClean="0"/>
              <a:t> sons)</a:t>
            </a:r>
          </a:p>
          <a:p>
            <a:r>
              <a:rPr lang="en-US" sz="1800" u="sng" dirty="0" smtClean="0"/>
              <a:t>Denver</a:t>
            </a:r>
            <a:r>
              <a:rPr lang="en-US" sz="1800" dirty="0" smtClean="0"/>
              <a:t> (</a:t>
            </a:r>
            <a:r>
              <a:rPr lang="en-US" sz="1800" dirty="0" err="1" smtClean="0"/>
              <a:t>Sethe’s</a:t>
            </a:r>
            <a:r>
              <a:rPr lang="en-US" sz="1800" dirty="0" smtClean="0"/>
              <a:t> daughter born as she escaped; currently 18)</a:t>
            </a:r>
          </a:p>
          <a:p>
            <a:r>
              <a:rPr lang="en-US" sz="1800" u="sng" dirty="0" smtClean="0"/>
              <a:t>Beloved</a:t>
            </a:r>
          </a:p>
          <a:p>
            <a:r>
              <a:rPr lang="en-US" sz="1800" dirty="0" smtClean="0"/>
              <a:t>Ella and John (formerly enslaved)</a:t>
            </a:r>
          </a:p>
          <a:p>
            <a:r>
              <a:rPr lang="en-US" sz="1800" dirty="0" smtClean="0"/>
              <a:t>Stamp Paid (formerly enslaved; helps escaped slaves)</a:t>
            </a:r>
          </a:p>
          <a:p>
            <a:r>
              <a:rPr lang="en-US" sz="1800" dirty="0" smtClean="0"/>
              <a:t>Lady Jones (formerly enslaved; teachers black children)</a:t>
            </a:r>
          </a:p>
          <a:p>
            <a:r>
              <a:rPr lang="en-US" sz="1800" dirty="0" smtClean="0"/>
              <a:t>Mr. and Mrs. </a:t>
            </a:r>
            <a:r>
              <a:rPr lang="en-US" sz="1800" dirty="0" err="1" smtClean="0"/>
              <a:t>Bodwin</a:t>
            </a:r>
            <a:r>
              <a:rPr lang="en-US" sz="1800" dirty="0" smtClean="0"/>
              <a:t> (white; abolitionists)</a:t>
            </a:r>
          </a:p>
        </p:txBody>
      </p:sp>
      <p:sp>
        <p:nvSpPr>
          <p:cNvPr id="9" name="Rectangle 8"/>
          <p:cNvSpPr/>
          <p:nvPr/>
        </p:nvSpPr>
        <p:spPr>
          <a:xfrm>
            <a:off x="4648200" y="267943"/>
            <a:ext cx="4267200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b="1" dirty="0">
                <a:solidFill>
                  <a:prstClr val="black"/>
                </a:solidFill>
              </a:rPr>
              <a:t>PRESENT</a:t>
            </a:r>
          </a:p>
          <a:p>
            <a:pPr lvl="0" algn="ctr">
              <a:spcBef>
                <a:spcPct val="20000"/>
              </a:spcBef>
            </a:pPr>
            <a:r>
              <a:rPr lang="en-US" sz="2400" b="1" dirty="0">
                <a:solidFill>
                  <a:prstClr val="black"/>
                </a:solidFill>
              </a:rPr>
              <a:t>124 </a:t>
            </a:r>
            <a:r>
              <a:rPr lang="en-US" sz="2400" b="1" dirty="0" smtClean="0">
                <a:solidFill>
                  <a:prstClr val="black"/>
                </a:solidFill>
              </a:rPr>
              <a:t>Bluestone Cincinnati</a:t>
            </a:r>
            <a:r>
              <a:rPr lang="en-US" sz="2400" b="1" dirty="0">
                <a:solidFill>
                  <a:prstClr val="black"/>
                </a:solidFill>
              </a:rPr>
              <a:t>, Ohio</a:t>
            </a:r>
          </a:p>
        </p:txBody>
      </p:sp>
    </p:spTree>
    <p:extLst>
      <p:ext uri="{BB962C8B-B14F-4D97-AF65-F5344CB8AC3E}">
        <p14:creationId xmlns:p14="http://schemas.microsoft.com/office/powerpoint/2010/main" val="282840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996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Beloved</vt:lpstr>
      <vt:lpstr>Toni Morrison</vt:lpstr>
      <vt:lpstr>Beloved</vt:lpstr>
      <vt:lpstr>Style</vt:lpstr>
      <vt:lpstr>Style</vt:lpstr>
      <vt:lpstr>Major Ideas</vt:lpstr>
      <vt:lpstr>Other Major Ideas</vt:lpstr>
      <vt:lpstr>Major Ideas Continued</vt:lpstr>
      <vt:lpstr>PowerPoint Presentation</vt:lpstr>
      <vt:lpstr> WARNING! On the next slide are MINOR spoilers.  If you don’t want ANY spoilers, don’t look : )  It is a general timeline of events.   Because the novel moves backward and forward throughout time as characters reflect on their past, the slide might be useful for you.  </vt:lpstr>
      <vt:lpstr>General Timeline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Beloved</dc:title>
  <dc:creator>Mountford, Jennifer    IHS-Staff</dc:creator>
  <cp:lastModifiedBy>Cavotta, Kylie    IHS - Staff</cp:lastModifiedBy>
  <cp:revision>20</cp:revision>
  <dcterms:created xsi:type="dcterms:W3CDTF">2017-03-26T01:37:50Z</dcterms:created>
  <dcterms:modified xsi:type="dcterms:W3CDTF">2017-03-30T18:01:52Z</dcterms:modified>
</cp:coreProperties>
</file>