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73" r:id="rId7"/>
    <p:sldId id="258" r:id="rId8"/>
    <p:sldId id="259" r:id="rId9"/>
    <p:sldId id="270" r:id="rId10"/>
    <p:sldId id="274" r:id="rId11"/>
    <p:sldId id="275" r:id="rId12"/>
    <p:sldId id="276" r:id="rId13"/>
    <p:sldId id="277" r:id="rId14"/>
    <p:sldId id="278" r:id="rId15"/>
    <p:sldId id="264" r:id="rId16"/>
    <p:sldId id="260" r:id="rId17"/>
    <p:sldId id="261" r:id="rId18"/>
    <p:sldId id="262" r:id="rId19"/>
    <p:sldId id="265" r:id="rId20"/>
    <p:sldId id="266" r:id="rId21"/>
    <p:sldId id="267" r:id="rId22"/>
    <p:sldId id="263" r:id="rId23"/>
    <p:sldId id="25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7" d="100"/>
          <a:sy n="67" d="100"/>
        </p:scale>
        <p:origin x="43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11/19/2019</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smtClean="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11/19/2019</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smtClean="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11/19/2019</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http://www.outsideonline.com/outdoor-adventure/Death-of-an-Innocent.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ZVSR4zEJvt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outsideonline.com/outdoor-adventure/first-look/Once-More-to-the-Bus.html" TargetMode="External"/><Relationship Id="rId2" Type="http://schemas.openxmlformats.org/officeDocument/2006/relationships/hyperlink" Target="http://www.outsideonline.com/photo-galleries/Back-to-the-Wild-Photo-Gallery.html?utm_source=facebook&amp;utm_medium=social&amp;utm_campaign=facebookpost#gallery-photo-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outsideonline.com/adventure-travel/north-america/united-states/alaska/the-chris-mccandless-obsession-problem.html?utm_source=facebook&amp;utm_medium=social&amp;utm_campaign=facebookpost"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prezi.com/b0a9d4pf_qst/journey-of-chris-mccandless/" TargetMode="External"/><Relationship Id="rId2" Type="http://schemas.openxmlformats.org/officeDocument/2006/relationships/hyperlink" Target="https://maps.google.com/maps/ms?msa=0&amp;msid=109464203582526280553.00043e47b7b7f68d9917e" TargetMode="External"/><Relationship Id="rId1" Type="http://schemas.openxmlformats.org/officeDocument/2006/relationships/slideLayout" Target="../slideLayouts/slideLayout2.xml"/><Relationship Id="rId4" Type="http://schemas.openxmlformats.org/officeDocument/2006/relationships/hyperlink" Target="http://www.npr.org/templates/story/story.php?storyId=222172599"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Into the Wild</a:t>
            </a:r>
            <a:endParaRPr lang="en-US" i="1" dirty="0"/>
          </a:p>
        </p:txBody>
      </p:sp>
      <p:sp>
        <p:nvSpPr>
          <p:cNvPr id="3" name="Subtitle 2"/>
          <p:cNvSpPr>
            <a:spLocks noGrp="1"/>
          </p:cNvSpPr>
          <p:nvPr>
            <p:ph type="subTitle" idx="1"/>
          </p:nvPr>
        </p:nvSpPr>
        <p:spPr/>
        <p:txBody>
          <a:bodyPr/>
          <a:lstStyle/>
          <a:p>
            <a:r>
              <a:rPr lang="en-US" dirty="0"/>
              <a:t>“I've decided I'm going to live this life for some time to come. The freedom and simple beauty is just too good to pass up.” </a:t>
            </a:r>
            <a:r>
              <a:rPr lang="en-US" dirty="0" smtClean="0"/>
              <a:t>~Christopher McCandless</a:t>
            </a:r>
            <a:endParaRPr lang="en-US" dirty="0"/>
          </a:p>
        </p:txBody>
      </p:sp>
    </p:spTree>
    <p:extLst>
      <p:ext uri="{BB962C8B-B14F-4D97-AF65-F5344CB8AC3E}">
        <p14:creationId xmlns:p14="http://schemas.microsoft.com/office/powerpoint/2010/main" val="1913137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24984"/>
            <a:ext cx="7345362" cy="1339850"/>
          </a:xfrm>
        </p:spPr>
        <p:txBody>
          <a:bodyPr>
            <a:normAutofit fontScale="90000"/>
          </a:bodyPr>
          <a:lstStyle/>
          <a:p>
            <a:r>
              <a:rPr lang="en-US" dirty="0" smtClean="0">
                <a:solidFill>
                  <a:srgbClr val="558140"/>
                </a:solidFill>
              </a:rPr>
              <a:t>Interviews</a:t>
            </a:r>
            <a:br>
              <a:rPr lang="en-US" dirty="0" smtClean="0">
                <a:solidFill>
                  <a:srgbClr val="558140"/>
                </a:solidFill>
              </a:rPr>
            </a:br>
            <a:endParaRPr lang="en-US" dirty="0">
              <a:solidFill>
                <a:srgbClr val="558140"/>
              </a:solidFill>
            </a:endParaRPr>
          </a:p>
        </p:txBody>
      </p:sp>
      <p:sp>
        <p:nvSpPr>
          <p:cNvPr id="3" name="Content Placeholder 2"/>
          <p:cNvSpPr>
            <a:spLocks noGrp="1"/>
          </p:cNvSpPr>
          <p:nvPr>
            <p:ph sz="half" idx="1"/>
          </p:nvPr>
        </p:nvSpPr>
        <p:spPr>
          <a:xfrm>
            <a:off x="188216" y="1964834"/>
            <a:ext cx="3566160" cy="3927475"/>
          </a:xfrm>
        </p:spPr>
        <p:txBody>
          <a:bodyPr>
            <a:noAutofit/>
          </a:bodyPr>
          <a:lstStyle/>
          <a:p>
            <a:pPr marL="990600" lvl="1" indent="-533400"/>
            <a:r>
              <a:rPr lang="en-US" sz="2000" b="1" dirty="0">
                <a:latin typeface="Garamond" charset="0"/>
                <a:cs typeface="Tahoma" charset="0"/>
              </a:rPr>
              <a:t>Story becomes real when we meet people Chris has befriended.</a:t>
            </a:r>
          </a:p>
          <a:p>
            <a:pPr marL="990600" lvl="1" indent="-533400"/>
            <a:r>
              <a:rPr lang="en-US" sz="2000" b="1" dirty="0">
                <a:latin typeface="Garamond" charset="0"/>
                <a:cs typeface="Tahoma" charset="0"/>
              </a:rPr>
              <a:t>Provide personal account of his behavior.</a:t>
            </a:r>
          </a:p>
          <a:p>
            <a:pPr marL="990600" lvl="1" indent="-533400"/>
            <a:r>
              <a:rPr lang="en-US" sz="2000" b="1" dirty="0">
                <a:latin typeface="Garamond" charset="0"/>
                <a:cs typeface="Tahoma" charset="0"/>
              </a:rPr>
              <a:t>Allow us to question his motives.</a:t>
            </a:r>
          </a:p>
          <a:p>
            <a:pPr marL="990600" lvl="1" indent="-533400"/>
            <a:r>
              <a:rPr lang="en-US" sz="2000" b="1" dirty="0">
                <a:latin typeface="Garamond" charset="0"/>
                <a:cs typeface="Tahoma" charset="0"/>
              </a:rPr>
              <a:t>Aware of his inability to connect to humans.</a:t>
            </a:r>
          </a:p>
          <a:p>
            <a:pPr marL="990600" lvl="1" indent="-533400"/>
            <a:r>
              <a:rPr lang="en-US" sz="2000" b="1" dirty="0" err="1">
                <a:latin typeface="Garamond" charset="0"/>
                <a:cs typeface="Tahoma" charset="0"/>
              </a:rPr>
              <a:t>Krakauer</a:t>
            </a:r>
            <a:r>
              <a:rPr lang="ja-JP" altLang="en-US" sz="2000" b="1" dirty="0">
                <a:latin typeface="Garamond" charset="0"/>
                <a:ea typeface="MS PGothic" charset="0"/>
                <a:cs typeface="MS PGothic" charset="0"/>
              </a:rPr>
              <a:t>’</a:t>
            </a:r>
            <a:r>
              <a:rPr lang="en-US" altLang="ja-JP" sz="2000" b="1" dirty="0">
                <a:latin typeface="Garamond" charset="0"/>
                <a:ea typeface="MS PGothic" charset="0"/>
                <a:cs typeface="MS PGothic" charset="0"/>
              </a:rPr>
              <a:t>s main attempt at being impartial.</a:t>
            </a:r>
            <a:endParaRPr lang="en-US" sz="2000" b="1" dirty="0">
              <a:latin typeface="Garamond" charset="0"/>
              <a:cs typeface="Tahoma" charset="0"/>
            </a:endParaRPr>
          </a:p>
        </p:txBody>
      </p:sp>
      <p:pic>
        <p:nvPicPr>
          <p:cNvPr id="5" name="Picture 11" descr="http://mywild.wikispaces.com/file/view/2100030238_94fbd43b8b.jpg/162537143/2100030238_94fbd43b8b.jpg"/>
          <p:cNvPicPr>
            <a:picLocks noGrp="1" noChangeAspect="1" noChangeArrowheads="1"/>
          </p:cNvPicPr>
          <p:nvPr>
            <p:ph sz="half" idx="2"/>
          </p:nvPr>
        </p:nvPicPr>
        <p:blipFill>
          <a:blip r:embed="rId2" cstate="email">
            <a:extLst>
              <a:ext uri="{28A0092B-C50C-407E-A947-70E740481C1C}">
                <a14:useLocalDpi xmlns:a14="http://schemas.microsoft.com/office/drawing/2010/main" val="0"/>
              </a:ext>
            </a:extLst>
          </a:blip>
          <a:srcRect l="15759" r="15759"/>
          <a:stretch>
            <a:fillRect/>
          </a:stretch>
        </p:blipFill>
        <p:spPr bwMode="auto">
          <a:xfrm>
            <a:off x="6667043" y="1770426"/>
            <a:ext cx="2059289" cy="2267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ttp://www.backtothewildbook.org/images/JanAtSlabCity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681069" y="4214385"/>
            <a:ext cx="2045263" cy="1646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https://encrypted-tbn2.gstatic.com/images?q=tbn:ANd9GcRAkxDTXXtGzUVO60v33cwJvflpeO0tdGBTf-mNjuy6cYlDkpP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54376" y="3153831"/>
            <a:ext cx="2571465" cy="1769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7067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50" y="244158"/>
            <a:ext cx="8650849" cy="1339850"/>
          </a:xfrm>
        </p:spPr>
        <p:txBody>
          <a:bodyPr>
            <a:normAutofit/>
          </a:bodyPr>
          <a:lstStyle/>
          <a:p>
            <a:r>
              <a:rPr lang="en-US" dirty="0" smtClean="0"/>
              <a:t>The Article that Started it All!</a:t>
            </a:r>
            <a:endParaRPr lang="en-US" dirty="0"/>
          </a:p>
        </p:txBody>
      </p:sp>
      <p:sp>
        <p:nvSpPr>
          <p:cNvPr id="3" name="Content Placeholder 2"/>
          <p:cNvSpPr>
            <a:spLocks noGrp="1"/>
          </p:cNvSpPr>
          <p:nvPr>
            <p:ph idx="1"/>
          </p:nvPr>
        </p:nvSpPr>
        <p:spPr>
          <a:xfrm>
            <a:off x="4280003" y="1710243"/>
            <a:ext cx="4562202" cy="4800600"/>
          </a:xfrm>
        </p:spPr>
        <p:txBody>
          <a:bodyPr>
            <a:normAutofit/>
          </a:bodyPr>
          <a:lstStyle/>
          <a:p>
            <a:r>
              <a:rPr lang="en-US" dirty="0">
                <a:hlinkClick r:id="rId2"/>
              </a:rPr>
              <a:t>[Original article]Death of an Innocent: How Christopher McCandless lost his way in the wilds</a:t>
            </a:r>
            <a:r>
              <a:rPr lang="en-US" dirty="0"/>
              <a:t> </a:t>
            </a:r>
          </a:p>
          <a:p>
            <a:pPr marL="0" indent="0">
              <a:buNone/>
            </a:pPr>
            <a:endParaRPr lang="en-US" dirty="0"/>
          </a:p>
        </p:txBody>
      </p:sp>
      <p:pic>
        <p:nvPicPr>
          <p:cNvPr id="4" name="Picture 3" descr="outside-cover-jan-1993_si.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850" y="1710243"/>
            <a:ext cx="3683000" cy="4800600"/>
          </a:xfrm>
          <a:prstGeom prst="rect">
            <a:avLst/>
          </a:prstGeom>
        </p:spPr>
      </p:pic>
    </p:spTree>
    <p:extLst>
      <p:ext uri="{BB962C8B-B14F-4D97-AF65-F5344CB8AC3E}">
        <p14:creationId xmlns:p14="http://schemas.microsoft.com/office/powerpoint/2010/main" val="3050110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975" y="244158"/>
            <a:ext cx="8324842" cy="1339850"/>
          </a:xfrm>
        </p:spPr>
        <p:txBody>
          <a:bodyPr>
            <a:normAutofit fontScale="90000"/>
          </a:bodyPr>
          <a:lstStyle/>
          <a:p>
            <a:r>
              <a:rPr lang="en-US" dirty="0" smtClean="0"/>
              <a:t>The </a:t>
            </a:r>
            <a:r>
              <a:rPr lang="en-US" dirty="0" err="1" smtClean="0"/>
              <a:t>Krakauer-McCandless</a:t>
            </a:r>
            <a:r>
              <a:rPr lang="en-US" dirty="0" smtClean="0"/>
              <a:t> Connection</a:t>
            </a:r>
            <a:endParaRPr lang="en-US" dirty="0"/>
          </a:p>
        </p:txBody>
      </p:sp>
      <p:sp>
        <p:nvSpPr>
          <p:cNvPr id="3" name="Content Placeholder 2"/>
          <p:cNvSpPr>
            <a:spLocks noGrp="1"/>
          </p:cNvSpPr>
          <p:nvPr>
            <p:ph idx="1"/>
          </p:nvPr>
        </p:nvSpPr>
        <p:spPr/>
        <p:txBody>
          <a:bodyPr/>
          <a:lstStyle/>
          <a:p>
            <a:r>
              <a:rPr lang="en-US" dirty="0" smtClean="0"/>
              <a:t>Krakauer saw a lot of connections between Chris and himself from their interests, to their world views, to their family lives.</a:t>
            </a:r>
          </a:p>
          <a:p>
            <a:r>
              <a:rPr lang="en-US" dirty="0" smtClean="0"/>
              <a:t>“I </a:t>
            </a:r>
            <a:r>
              <a:rPr lang="en-US" dirty="0"/>
              <a:t>identify with him a lot, and it's a sad story. I went back to the bus for the third time last September. I've become quite good friends with his family, we have sort of this weird </a:t>
            </a:r>
            <a:r>
              <a:rPr lang="en-US" dirty="0" smtClean="0"/>
              <a:t>bond” (Random House). </a:t>
            </a:r>
          </a:p>
          <a:p>
            <a:r>
              <a:rPr lang="en-US" dirty="0" smtClean="0">
                <a:hlinkClick r:id="rId2"/>
              </a:rPr>
              <a:t>[Movie Interview]: Why and how Krakauer wrote the book</a:t>
            </a:r>
            <a:endParaRPr lang="en-US" dirty="0"/>
          </a:p>
        </p:txBody>
      </p:sp>
    </p:spTree>
    <p:extLst>
      <p:ext uri="{BB962C8B-B14F-4D97-AF65-F5344CB8AC3E}">
        <p14:creationId xmlns:p14="http://schemas.microsoft.com/office/powerpoint/2010/main" val="3335385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 </a:t>
            </a:r>
            <a:r>
              <a:rPr lang="en-US" dirty="0" smtClean="0"/>
              <a:t>A look </a:t>
            </a:r>
            <a:r>
              <a:rPr lang="en-US" i="1" dirty="0" smtClean="0"/>
              <a:t>Into the Wild</a:t>
            </a:r>
            <a:endParaRPr lang="en-US" i="1" dirty="0"/>
          </a:p>
        </p:txBody>
      </p:sp>
      <p:sp>
        <p:nvSpPr>
          <p:cNvPr id="3" name="Content Placeholder 2"/>
          <p:cNvSpPr>
            <a:spLocks noGrp="1"/>
          </p:cNvSpPr>
          <p:nvPr>
            <p:ph idx="1"/>
          </p:nvPr>
        </p:nvSpPr>
        <p:spPr>
          <a:xfrm>
            <a:off x="141099" y="2133600"/>
            <a:ext cx="8810850" cy="4420601"/>
          </a:xfrm>
        </p:spPr>
        <p:txBody>
          <a:bodyPr/>
          <a:lstStyle/>
          <a:p>
            <a:r>
              <a:rPr lang="en-US" dirty="0">
                <a:hlinkClick r:id="rId2"/>
              </a:rPr>
              <a:t>[</a:t>
            </a:r>
            <a:r>
              <a:rPr lang="en-US" i="1" dirty="0" smtClean="0">
                <a:hlinkClick r:id="rId2"/>
              </a:rPr>
              <a:t>Outside</a:t>
            </a:r>
            <a:r>
              <a:rPr lang="en-US" dirty="0" smtClean="0">
                <a:hlinkClick r:id="rId2"/>
              </a:rPr>
              <a:t> link] Recovered photos from McCandless’ camera</a:t>
            </a:r>
            <a:endParaRPr lang="en-US" dirty="0" smtClean="0"/>
          </a:p>
          <a:p>
            <a:pPr marL="0" indent="0">
              <a:buNone/>
            </a:pPr>
            <a:endParaRPr lang="en-US" dirty="0" smtClean="0"/>
          </a:p>
          <a:p>
            <a:r>
              <a:rPr lang="en-US" dirty="0" smtClean="0"/>
              <a:t>[</a:t>
            </a:r>
            <a:r>
              <a:rPr lang="en-US" i="1" dirty="0" smtClean="0"/>
              <a:t>Outside</a:t>
            </a:r>
            <a:r>
              <a:rPr lang="en-US" dirty="0" smtClean="0"/>
              <a:t> article</a:t>
            </a:r>
            <a:r>
              <a:rPr lang="en-US" dirty="0"/>
              <a:t>] </a:t>
            </a:r>
            <a:r>
              <a:rPr lang="en-US" dirty="0" smtClean="0">
                <a:hlinkClick r:id="rId3"/>
              </a:rPr>
              <a:t>A </a:t>
            </a:r>
            <a:r>
              <a:rPr lang="en-US" dirty="0">
                <a:hlinkClick r:id="rId3"/>
              </a:rPr>
              <a:t>treasure trove of unpublished letters and </a:t>
            </a:r>
            <a:r>
              <a:rPr lang="en-US" dirty="0" smtClean="0">
                <a:hlinkClick r:id="rId3"/>
              </a:rPr>
              <a:t>never </a:t>
            </a:r>
            <a:r>
              <a:rPr lang="en-US" dirty="0">
                <a:hlinkClick r:id="rId3"/>
              </a:rPr>
              <a:t>seen </a:t>
            </a:r>
            <a:r>
              <a:rPr lang="en-US" dirty="0" smtClean="0">
                <a:hlinkClick r:id="rId3"/>
              </a:rPr>
              <a:t>photos offers a fresh perspective on the adventures of </a:t>
            </a:r>
            <a:r>
              <a:rPr lang="en-US" dirty="0">
                <a:hlinkClick r:id="rId3"/>
              </a:rPr>
              <a:t>Christopher </a:t>
            </a:r>
            <a:r>
              <a:rPr lang="en-US" dirty="0" smtClean="0">
                <a:hlinkClick r:id="rId3"/>
              </a:rPr>
              <a:t>McCandless</a:t>
            </a:r>
            <a:endParaRPr lang="en-US" dirty="0"/>
          </a:p>
        </p:txBody>
      </p:sp>
    </p:spTree>
    <p:extLst>
      <p:ext uri="{BB962C8B-B14F-4D97-AF65-F5344CB8AC3E}">
        <p14:creationId xmlns:p14="http://schemas.microsoft.com/office/powerpoint/2010/main" val="2785922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654" y="213135"/>
            <a:ext cx="7345362" cy="1354856"/>
          </a:xfrm>
        </p:spPr>
        <p:txBody>
          <a:bodyPr>
            <a:normAutofit/>
          </a:bodyPr>
          <a:lstStyle/>
          <a:p>
            <a:r>
              <a:rPr lang="en-US" dirty="0" smtClean="0"/>
              <a:t>Essential Questions</a:t>
            </a:r>
            <a:endParaRPr lang="en-US" dirty="0"/>
          </a:p>
        </p:txBody>
      </p:sp>
      <p:sp>
        <p:nvSpPr>
          <p:cNvPr id="6" name="Content Placeholder 5"/>
          <p:cNvSpPr>
            <a:spLocks noGrp="1"/>
          </p:cNvSpPr>
          <p:nvPr>
            <p:ph idx="1"/>
          </p:nvPr>
        </p:nvSpPr>
        <p:spPr>
          <a:xfrm>
            <a:off x="282199" y="1709109"/>
            <a:ext cx="4656266" cy="4845093"/>
          </a:xfrm>
        </p:spPr>
        <p:txBody>
          <a:bodyPr>
            <a:normAutofit/>
          </a:bodyPr>
          <a:lstStyle/>
          <a:p>
            <a:pPr lvl="0"/>
            <a:r>
              <a:rPr lang="en-US" b="1" dirty="0"/>
              <a:t>Heroes often embody the qualities of a culture</a:t>
            </a:r>
            <a:r>
              <a:rPr lang="en-US" dirty="0"/>
              <a:t>. Examine </a:t>
            </a:r>
            <a:r>
              <a:rPr lang="en-US" dirty="0" err="1"/>
              <a:t>McCandless</a:t>
            </a:r>
            <a:r>
              <a:rPr lang="en-US" dirty="0"/>
              <a:t> as a possible hero. What evidence is there that he’s a hero to Americans? What qualities does he have that represent our own culture and what we value?</a:t>
            </a:r>
          </a:p>
          <a:p>
            <a:pPr lvl="0"/>
            <a:r>
              <a:rPr lang="en-US" dirty="0"/>
              <a:t>In what ways do the ideas of the </a:t>
            </a:r>
            <a:r>
              <a:rPr lang="en-US" b="1" dirty="0"/>
              <a:t>transcendentalists</a:t>
            </a:r>
            <a:r>
              <a:rPr lang="en-US" dirty="0"/>
              <a:t> resonate in modern America? </a:t>
            </a:r>
          </a:p>
          <a:p>
            <a:endParaRPr lang="en-US" dirty="0" smtClean="0"/>
          </a:p>
        </p:txBody>
      </p:sp>
      <p:pic>
        <p:nvPicPr>
          <p:cNvPr id="8" name="Picture 7" descr="Chris_McCandles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126597" y="2399029"/>
            <a:ext cx="3704377" cy="2963502"/>
          </a:xfrm>
          <a:prstGeom prst="rect">
            <a:avLst/>
          </a:prstGeom>
        </p:spPr>
      </p:pic>
    </p:spTree>
    <p:extLst>
      <p:ext uri="{BB962C8B-B14F-4D97-AF65-F5344CB8AC3E}">
        <p14:creationId xmlns:p14="http://schemas.microsoft.com/office/powerpoint/2010/main" val="19285798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654" y="213135"/>
            <a:ext cx="7345362" cy="1354856"/>
          </a:xfrm>
        </p:spPr>
        <p:txBody>
          <a:bodyPr>
            <a:normAutofit/>
          </a:bodyPr>
          <a:lstStyle/>
          <a:p>
            <a:r>
              <a:rPr lang="en-US" dirty="0" smtClean="0"/>
              <a:t>Essential Questions</a:t>
            </a:r>
            <a:endParaRPr lang="en-US" dirty="0"/>
          </a:p>
        </p:txBody>
      </p:sp>
      <p:sp>
        <p:nvSpPr>
          <p:cNvPr id="6" name="Content Placeholder 5"/>
          <p:cNvSpPr>
            <a:spLocks noGrp="1"/>
          </p:cNvSpPr>
          <p:nvPr>
            <p:ph idx="1"/>
          </p:nvPr>
        </p:nvSpPr>
        <p:spPr>
          <a:xfrm>
            <a:off x="4201617" y="1709109"/>
            <a:ext cx="4656266" cy="4845093"/>
          </a:xfrm>
        </p:spPr>
        <p:txBody>
          <a:bodyPr>
            <a:normAutofit/>
          </a:bodyPr>
          <a:lstStyle/>
          <a:p>
            <a:pPr lvl="0"/>
            <a:r>
              <a:rPr lang="en-US" dirty="0"/>
              <a:t>In life, what is most important: </a:t>
            </a:r>
            <a:r>
              <a:rPr lang="en-US" b="1" dirty="0"/>
              <a:t>friends, family, or self</a:t>
            </a:r>
            <a:r>
              <a:rPr lang="en-US" dirty="0"/>
              <a:t>? Are families, friends, or community essential to our happiness in any way? Can a person be completely content in solitude or without the acceptance of society? Which of these is most central to our happiness? </a:t>
            </a:r>
          </a:p>
          <a:p>
            <a:pPr lvl="0"/>
            <a:r>
              <a:rPr lang="en-US" dirty="0"/>
              <a:t>What does it mean to be </a:t>
            </a:r>
            <a:r>
              <a:rPr lang="en-US" b="1" dirty="0"/>
              <a:t>successful</a:t>
            </a:r>
            <a:r>
              <a:rPr lang="en-US" dirty="0"/>
              <a:t>? </a:t>
            </a:r>
          </a:p>
          <a:p>
            <a:endParaRPr lang="en-US" dirty="0" smtClean="0"/>
          </a:p>
        </p:txBody>
      </p:sp>
      <p:pic>
        <p:nvPicPr>
          <p:cNvPr id="3" name="Picture 2" descr="tumblr_mmt271To7G1s07998o1_1280.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93407" y="2179508"/>
            <a:ext cx="3908210" cy="3580898"/>
          </a:xfrm>
          <a:prstGeom prst="rect">
            <a:avLst/>
          </a:prstGeom>
        </p:spPr>
      </p:pic>
    </p:spTree>
    <p:extLst>
      <p:ext uri="{BB962C8B-B14F-4D97-AF65-F5344CB8AC3E}">
        <p14:creationId xmlns:p14="http://schemas.microsoft.com/office/powerpoint/2010/main" val="3393707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654" y="213135"/>
            <a:ext cx="7345362" cy="1354856"/>
          </a:xfrm>
        </p:spPr>
        <p:txBody>
          <a:bodyPr>
            <a:normAutofit/>
          </a:bodyPr>
          <a:lstStyle/>
          <a:p>
            <a:r>
              <a:rPr lang="en-US" dirty="0" smtClean="0"/>
              <a:t>Essential Questions</a:t>
            </a:r>
            <a:endParaRPr lang="en-US" dirty="0"/>
          </a:p>
        </p:txBody>
      </p:sp>
      <p:sp>
        <p:nvSpPr>
          <p:cNvPr id="6" name="Content Placeholder 5"/>
          <p:cNvSpPr>
            <a:spLocks noGrp="1"/>
          </p:cNvSpPr>
          <p:nvPr>
            <p:ph idx="1"/>
          </p:nvPr>
        </p:nvSpPr>
        <p:spPr>
          <a:xfrm>
            <a:off x="282199" y="1709109"/>
            <a:ext cx="8575684" cy="4845093"/>
          </a:xfrm>
        </p:spPr>
        <p:txBody>
          <a:bodyPr>
            <a:normAutofit/>
          </a:bodyPr>
          <a:lstStyle/>
          <a:p>
            <a:pPr lvl="0"/>
            <a:r>
              <a:rPr lang="en-US" dirty="0"/>
              <a:t>How do we construct our own </a:t>
            </a:r>
            <a:r>
              <a:rPr lang="en-US" b="1" dirty="0"/>
              <a:t>identities</a:t>
            </a:r>
            <a:r>
              <a:rPr lang="en-US" dirty="0"/>
              <a:t>? What is the relationship between nature and the identity of Americans? In what other ways do we form our identities? What is your identity? </a:t>
            </a:r>
          </a:p>
          <a:p>
            <a:pPr lvl="0"/>
            <a:r>
              <a:rPr lang="en-US" dirty="0"/>
              <a:t>Americans have always been captivated by the idea </a:t>
            </a:r>
            <a:r>
              <a:rPr lang="en-US" b="1" dirty="0"/>
              <a:t>of traveling west</a:t>
            </a:r>
            <a:r>
              <a:rPr lang="en-US" dirty="0"/>
              <a:t>, or as Wallace </a:t>
            </a:r>
            <a:r>
              <a:rPr lang="en-US" dirty="0" err="1"/>
              <a:t>Stegner</a:t>
            </a:r>
            <a:r>
              <a:rPr lang="en-US" dirty="0"/>
              <a:t> wrote, “the road has always led west” (15). Why do </a:t>
            </a:r>
            <a:r>
              <a:rPr lang="en-US" dirty="0" smtClean="0"/>
              <a:t>Americans </a:t>
            </a:r>
            <a:r>
              <a:rPr lang="en-US" dirty="0"/>
              <a:t>have such an obsession with travel, the road, and the road trip? What does it reveal about our culture and our desires that many people seek out the adventure of the great unknown? </a:t>
            </a:r>
          </a:p>
          <a:p>
            <a:endParaRPr lang="en-US" dirty="0" smtClean="0"/>
          </a:p>
        </p:txBody>
      </p:sp>
    </p:spTree>
    <p:extLst>
      <p:ext uri="{BB962C8B-B14F-4D97-AF65-F5344CB8AC3E}">
        <p14:creationId xmlns:p14="http://schemas.microsoft.com/office/powerpoint/2010/main" val="1816407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2654" y="213135"/>
            <a:ext cx="7345362" cy="1354856"/>
          </a:xfrm>
        </p:spPr>
        <p:txBody>
          <a:bodyPr>
            <a:normAutofit/>
          </a:bodyPr>
          <a:lstStyle/>
          <a:p>
            <a:r>
              <a:rPr lang="en-US" dirty="0" smtClean="0"/>
              <a:t>Essential Questions</a:t>
            </a:r>
            <a:endParaRPr lang="en-US" dirty="0"/>
          </a:p>
        </p:txBody>
      </p:sp>
      <p:sp>
        <p:nvSpPr>
          <p:cNvPr id="6" name="Content Placeholder 5"/>
          <p:cNvSpPr>
            <a:spLocks noGrp="1"/>
          </p:cNvSpPr>
          <p:nvPr>
            <p:ph idx="1"/>
          </p:nvPr>
        </p:nvSpPr>
        <p:spPr>
          <a:xfrm>
            <a:off x="282198" y="1709109"/>
            <a:ext cx="8591361" cy="1693431"/>
          </a:xfrm>
        </p:spPr>
        <p:txBody>
          <a:bodyPr>
            <a:normAutofit/>
          </a:bodyPr>
          <a:lstStyle/>
          <a:p>
            <a:r>
              <a:rPr lang="en-US" dirty="0" smtClean="0"/>
              <a:t>What </a:t>
            </a:r>
            <a:r>
              <a:rPr lang="en-US" dirty="0"/>
              <a:t>is your </a:t>
            </a:r>
            <a:r>
              <a:rPr lang="en-US" b="1" dirty="0"/>
              <a:t>purpose</a:t>
            </a:r>
            <a:r>
              <a:rPr lang="en-US" dirty="0"/>
              <a:t>? What is McCandless</a:t>
            </a:r>
            <a:r>
              <a:rPr lang="en-US" dirty="0" smtClean="0"/>
              <a:t>’? </a:t>
            </a:r>
            <a:r>
              <a:rPr lang="en-US" dirty="0"/>
              <a:t>What can you learn about your own purpose from examining his?</a:t>
            </a:r>
          </a:p>
          <a:p>
            <a:endParaRPr lang="en-US" dirty="0" smtClean="0"/>
          </a:p>
        </p:txBody>
      </p:sp>
      <p:pic>
        <p:nvPicPr>
          <p:cNvPr id="3" name="Picture 2" descr="Drawing-Thoreau-Cabin-at-Waldon.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671476" y="2796133"/>
            <a:ext cx="5927610" cy="3209274"/>
          </a:xfrm>
          <a:prstGeom prst="rect">
            <a:avLst/>
          </a:prstGeom>
        </p:spPr>
      </p:pic>
    </p:spTree>
    <p:extLst>
      <p:ext uri="{BB962C8B-B14F-4D97-AF65-F5344CB8AC3E}">
        <p14:creationId xmlns:p14="http://schemas.microsoft.com/office/powerpoint/2010/main" val="2283135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Yet another bonus!</a:t>
            </a:r>
            <a:endParaRPr lang="en-US" dirty="0"/>
          </a:p>
        </p:txBody>
      </p:sp>
      <p:sp>
        <p:nvSpPr>
          <p:cNvPr id="3" name="Content Placeholder 2"/>
          <p:cNvSpPr>
            <a:spLocks noGrp="1"/>
          </p:cNvSpPr>
          <p:nvPr>
            <p:ph idx="1"/>
          </p:nvPr>
        </p:nvSpPr>
        <p:spPr>
          <a:xfrm>
            <a:off x="4903544" y="1881589"/>
            <a:ext cx="3982128" cy="4662204"/>
          </a:xfrm>
        </p:spPr>
        <p:txBody>
          <a:bodyPr/>
          <a:lstStyle/>
          <a:p>
            <a:endParaRPr lang="en-US" dirty="0" smtClean="0"/>
          </a:p>
          <a:p>
            <a:r>
              <a:rPr lang="en-US" dirty="0" smtClean="0"/>
              <a:t>Print, read, and annotate </a:t>
            </a:r>
            <a:r>
              <a:rPr lang="en-US" i="1" dirty="0" smtClean="0"/>
              <a:t>Outside</a:t>
            </a:r>
            <a:r>
              <a:rPr lang="en-US" dirty="0" smtClean="0"/>
              <a:t> magazine's article </a:t>
            </a:r>
            <a:r>
              <a:rPr lang="en-US" dirty="0" smtClean="0">
                <a:hlinkClick r:id="rId2"/>
              </a:rPr>
              <a:t>“The Chris McCandless Obsession Problem</a:t>
            </a:r>
            <a:r>
              <a:rPr lang="en-US" dirty="0" smtClean="0"/>
              <a:t>” </a:t>
            </a:r>
          </a:p>
          <a:p>
            <a:pPr marL="0" indent="0">
              <a:buNone/>
            </a:pPr>
            <a:endParaRPr lang="en-US" dirty="0"/>
          </a:p>
        </p:txBody>
      </p:sp>
      <p:pic>
        <p:nvPicPr>
          <p:cNvPr id="4" name="Picture 3" descr="stampede-trail-wide_fe.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7533" y="2414705"/>
            <a:ext cx="4411902" cy="3094214"/>
          </a:xfrm>
          <a:prstGeom prst="rect">
            <a:avLst/>
          </a:prstGeom>
        </p:spPr>
      </p:pic>
    </p:spTree>
    <p:extLst>
      <p:ext uri="{BB962C8B-B14F-4D97-AF65-F5344CB8AC3E}">
        <p14:creationId xmlns:p14="http://schemas.microsoft.com/office/powerpoint/2010/main" val="5748642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Extras</a:t>
            </a:r>
            <a:endParaRPr lang="en-US" dirty="0"/>
          </a:p>
        </p:txBody>
      </p:sp>
      <p:sp>
        <p:nvSpPr>
          <p:cNvPr id="3" name="Content Placeholder 2"/>
          <p:cNvSpPr>
            <a:spLocks noGrp="1"/>
          </p:cNvSpPr>
          <p:nvPr>
            <p:ph idx="1"/>
          </p:nvPr>
        </p:nvSpPr>
        <p:spPr>
          <a:xfrm>
            <a:off x="501685" y="1897268"/>
            <a:ext cx="8168065" cy="4327655"/>
          </a:xfrm>
        </p:spPr>
        <p:txBody>
          <a:bodyPr>
            <a:normAutofit fontScale="92500" lnSpcReduction="20000"/>
          </a:bodyPr>
          <a:lstStyle/>
          <a:p>
            <a:r>
              <a:rPr lang="nl-NL" sz="2800" b="1" dirty="0" smtClean="0"/>
              <a:t>We’ll check these out later</a:t>
            </a:r>
            <a:endParaRPr lang="nl-NL" sz="2800" b="1" dirty="0" smtClean="0">
              <a:hlinkClick r:id="rId2"/>
            </a:endParaRPr>
          </a:p>
          <a:p>
            <a:pPr marL="0" indent="0">
              <a:buNone/>
            </a:pPr>
            <a:endParaRPr lang="nl-NL" sz="2800" dirty="0">
              <a:hlinkClick r:id="rId2"/>
            </a:endParaRPr>
          </a:p>
          <a:p>
            <a:r>
              <a:rPr lang="nl-NL" sz="2800" dirty="0" smtClean="0">
                <a:hlinkClick r:id="rId2"/>
              </a:rPr>
              <a:t>Google Map</a:t>
            </a:r>
            <a:r>
              <a:rPr lang="nl-NL" sz="2800" dirty="0" smtClean="0"/>
              <a:t> of Chris’/Alex’s journey</a:t>
            </a:r>
          </a:p>
          <a:p>
            <a:endParaRPr lang="nl-NL" sz="2800" dirty="0" smtClean="0"/>
          </a:p>
          <a:p>
            <a:r>
              <a:rPr lang="nl-NL" sz="2800" dirty="0" smtClean="0">
                <a:hlinkClick r:id="rId3"/>
              </a:rPr>
              <a:t>Prezi Map</a:t>
            </a:r>
            <a:r>
              <a:rPr lang="nl-NL" sz="2800" dirty="0"/>
              <a:t> </a:t>
            </a:r>
            <a:r>
              <a:rPr lang="nl-NL" sz="2800" dirty="0" smtClean="0"/>
              <a:t>of Chris’/Alex’s journey</a:t>
            </a:r>
          </a:p>
          <a:p>
            <a:endParaRPr lang="nl-NL" sz="2800" dirty="0" smtClean="0"/>
          </a:p>
          <a:p>
            <a:r>
              <a:rPr lang="nl-NL" sz="2800" dirty="0" smtClean="0">
                <a:hlinkClick r:id="rId4"/>
              </a:rPr>
              <a:t>September 2013 NPR </a:t>
            </a:r>
            <a:r>
              <a:rPr lang="nl-NL" sz="2800" dirty="0">
                <a:hlinkClick r:id="rId4"/>
              </a:rPr>
              <a:t>i</a:t>
            </a:r>
            <a:r>
              <a:rPr lang="nl-NL" sz="2800" dirty="0" smtClean="0">
                <a:hlinkClick r:id="rId4"/>
              </a:rPr>
              <a:t>nterview </a:t>
            </a:r>
            <a:r>
              <a:rPr lang="nl-NL" sz="2800" dirty="0" smtClean="0"/>
              <a:t>“</a:t>
            </a:r>
            <a:r>
              <a:rPr lang="en-US" sz="2800" dirty="0" smtClean="0"/>
              <a:t>Did </a:t>
            </a:r>
            <a:r>
              <a:rPr lang="en-US" sz="2800" dirty="0"/>
              <a:t>Jon Krakauer Finally Solve 'Into The Wild' Mystery</a:t>
            </a:r>
            <a:r>
              <a:rPr lang="en-US" sz="2800" dirty="0" smtClean="0"/>
              <a:t>?”</a:t>
            </a:r>
            <a:endParaRPr lang="en-US" sz="2800" dirty="0"/>
          </a:p>
        </p:txBody>
      </p:sp>
    </p:spTree>
    <p:extLst>
      <p:ext uri="{BB962C8B-B14F-4D97-AF65-F5344CB8AC3E}">
        <p14:creationId xmlns:p14="http://schemas.microsoft.com/office/powerpoint/2010/main" val="1465589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 the Wild</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00113" y="1584009"/>
            <a:ext cx="7536403" cy="3934936"/>
          </a:xfrm>
        </p:spPr>
      </p:pic>
      <p:sp>
        <p:nvSpPr>
          <p:cNvPr id="6" name="TextBox 5"/>
          <p:cNvSpPr txBox="1"/>
          <p:nvPr/>
        </p:nvSpPr>
        <p:spPr>
          <a:xfrm flipH="1">
            <a:off x="1084844" y="5872163"/>
            <a:ext cx="7160631" cy="523220"/>
          </a:xfrm>
          <a:prstGeom prst="rect">
            <a:avLst/>
          </a:prstGeom>
          <a:noFill/>
        </p:spPr>
        <p:txBody>
          <a:bodyPr wrap="square" rtlCol="0">
            <a:spAutoFit/>
          </a:bodyPr>
          <a:lstStyle/>
          <a:p>
            <a:r>
              <a:rPr lang="en-US" sz="2800" dirty="0" smtClean="0"/>
              <a:t>Chris McCandless – aka Alex </a:t>
            </a:r>
            <a:r>
              <a:rPr lang="en-US" sz="2800" dirty="0" err="1" smtClean="0"/>
              <a:t>Supertramp</a:t>
            </a:r>
            <a:endParaRPr lang="en-US" sz="2800" dirty="0"/>
          </a:p>
        </p:txBody>
      </p:sp>
    </p:spTree>
    <p:extLst>
      <p:ext uri="{BB962C8B-B14F-4D97-AF65-F5344CB8AC3E}">
        <p14:creationId xmlns:p14="http://schemas.microsoft.com/office/powerpoint/2010/main" val="257247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Author</a:t>
            </a:r>
            <a:endParaRPr lang="en-US" dirty="0"/>
          </a:p>
        </p:txBody>
      </p:sp>
      <p:sp>
        <p:nvSpPr>
          <p:cNvPr id="3" name="Content Placeholder 2"/>
          <p:cNvSpPr>
            <a:spLocks noGrp="1"/>
          </p:cNvSpPr>
          <p:nvPr>
            <p:ph idx="1"/>
          </p:nvPr>
        </p:nvSpPr>
        <p:spPr>
          <a:xfrm>
            <a:off x="438976" y="1929761"/>
            <a:ext cx="4264324" cy="4451962"/>
          </a:xfrm>
        </p:spPr>
        <p:txBody>
          <a:bodyPr>
            <a:normAutofit fontScale="92500" lnSpcReduction="20000"/>
          </a:bodyPr>
          <a:lstStyle/>
          <a:p>
            <a:r>
              <a:rPr lang="en-US" dirty="0" smtClean="0"/>
              <a:t>Jon Krakauer is a writer and avid mountain climber.</a:t>
            </a:r>
          </a:p>
          <a:p>
            <a:r>
              <a:rPr lang="en-US" dirty="0" smtClean="0"/>
              <a:t>Krakauer’s writing career picked up with </a:t>
            </a:r>
            <a:r>
              <a:rPr lang="en-US" i="1" dirty="0" smtClean="0"/>
              <a:t>Outside</a:t>
            </a:r>
            <a:r>
              <a:rPr lang="en-US" dirty="0" smtClean="0"/>
              <a:t> magazine, but he has written for many other publications including The New York Times</a:t>
            </a:r>
          </a:p>
          <a:p>
            <a:r>
              <a:rPr lang="en-US" dirty="0" smtClean="0"/>
              <a:t>He has written several novels, the most acclaimed being </a:t>
            </a:r>
            <a:r>
              <a:rPr lang="en-US" i="1" dirty="0" smtClean="0"/>
              <a:t>Into Thin Air</a:t>
            </a:r>
            <a:r>
              <a:rPr lang="en-US" dirty="0" smtClean="0"/>
              <a:t>, an account of his successful yet disastrous climb of Mount Everest</a:t>
            </a:r>
            <a:endParaRPr lang="en-US" dirty="0"/>
          </a:p>
        </p:txBody>
      </p:sp>
      <p:pic>
        <p:nvPicPr>
          <p:cNvPr id="5" name="Picture 4" descr="Jon_Krakauer.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48210" y="1820002"/>
            <a:ext cx="3197266" cy="4361587"/>
          </a:xfrm>
          <a:prstGeom prst="rect">
            <a:avLst/>
          </a:prstGeom>
        </p:spPr>
      </p:pic>
    </p:spTree>
    <p:extLst>
      <p:ext uri="{BB962C8B-B14F-4D97-AF65-F5344CB8AC3E}">
        <p14:creationId xmlns:p14="http://schemas.microsoft.com/office/powerpoint/2010/main" val="2739047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Book</a:t>
            </a:r>
            <a:endParaRPr lang="en-US" dirty="0"/>
          </a:p>
        </p:txBody>
      </p:sp>
      <p:sp>
        <p:nvSpPr>
          <p:cNvPr id="3" name="Content Placeholder 2"/>
          <p:cNvSpPr>
            <a:spLocks noGrp="1"/>
          </p:cNvSpPr>
          <p:nvPr>
            <p:ph idx="1"/>
          </p:nvPr>
        </p:nvSpPr>
        <p:spPr>
          <a:xfrm>
            <a:off x="250844" y="1724790"/>
            <a:ext cx="4468134" cy="4644559"/>
          </a:xfrm>
        </p:spPr>
        <p:txBody>
          <a:bodyPr>
            <a:normAutofit/>
          </a:bodyPr>
          <a:lstStyle/>
          <a:p>
            <a:pPr marL="0" indent="0">
              <a:buNone/>
            </a:pPr>
            <a:endParaRPr lang="en-US" sz="1200" i="1" dirty="0" smtClean="0"/>
          </a:p>
          <a:p>
            <a:r>
              <a:rPr lang="en-US" i="1" dirty="0" smtClean="0"/>
              <a:t>Into the Wild </a:t>
            </a:r>
            <a:r>
              <a:rPr lang="en-US" dirty="0" smtClean="0"/>
              <a:t>was published in 1996 and spent two years on the </a:t>
            </a:r>
            <a:r>
              <a:rPr lang="en-US" i="1" dirty="0" smtClean="0"/>
              <a:t>NYT</a:t>
            </a:r>
            <a:r>
              <a:rPr lang="en-US" dirty="0" smtClean="0"/>
              <a:t> Bestseller List</a:t>
            </a:r>
          </a:p>
          <a:p>
            <a:pPr marL="0" indent="0">
              <a:buNone/>
            </a:pPr>
            <a:endParaRPr lang="en-US" sz="800" dirty="0" smtClean="0"/>
          </a:p>
          <a:p>
            <a:r>
              <a:rPr lang="en-US" dirty="0" smtClean="0"/>
              <a:t>He wrote the book after the success and great popularity of his </a:t>
            </a:r>
            <a:r>
              <a:rPr lang="en-US" i="1" dirty="0" smtClean="0"/>
              <a:t>Outside</a:t>
            </a:r>
            <a:r>
              <a:rPr lang="en-US" dirty="0" smtClean="0"/>
              <a:t> article on Christopher McCandless published in the January 1993 issue.</a:t>
            </a:r>
          </a:p>
        </p:txBody>
      </p:sp>
      <p:pic>
        <p:nvPicPr>
          <p:cNvPr id="6" name="Picture 5" descr="Into_the_Wild_(book)_cov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2069" y="1724790"/>
            <a:ext cx="2933406" cy="4644559"/>
          </a:xfrm>
          <a:prstGeom prst="rect">
            <a:avLst/>
          </a:prstGeom>
        </p:spPr>
      </p:pic>
    </p:spTree>
    <p:extLst>
      <p:ext uri="{BB962C8B-B14F-4D97-AF65-F5344CB8AC3E}">
        <p14:creationId xmlns:p14="http://schemas.microsoft.com/office/powerpoint/2010/main" val="38173806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 McCandless</a:t>
            </a:r>
            <a:endParaRPr lang="en-US" dirty="0"/>
          </a:p>
        </p:txBody>
      </p:sp>
      <p:sp>
        <p:nvSpPr>
          <p:cNvPr id="3" name="Content Placeholder 2"/>
          <p:cNvSpPr>
            <a:spLocks noGrp="1"/>
          </p:cNvSpPr>
          <p:nvPr>
            <p:ph idx="1"/>
          </p:nvPr>
        </p:nvSpPr>
        <p:spPr>
          <a:xfrm>
            <a:off x="900113" y="2133601"/>
            <a:ext cx="7264174" cy="3530081"/>
          </a:xfrm>
        </p:spPr>
        <p:txBody>
          <a:bodyPr>
            <a:normAutofit fontScale="47500" lnSpcReduction="20000"/>
          </a:bodyPr>
          <a:lstStyle/>
          <a:p>
            <a:pPr marL="0" indent="0">
              <a:lnSpc>
                <a:spcPct val="80000"/>
              </a:lnSpc>
              <a:defRPr/>
            </a:pPr>
            <a:r>
              <a:rPr lang="en-US" b="1" dirty="0">
                <a:solidFill>
                  <a:srgbClr val="006600"/>
                </a:solidFill>
              </a:rPr>
              <a:t>High Achiever: Academics, Athletics, </a:t>
            </a:r>
            <a:r>
              <a:rPr lang="en-US" b="1" dirty="0" smtClean="0">
                <a:solidFill>
                  <a:srgbClr val="006600"/>
                </a:solidFill>
              </a:rPr>
              <a:t>Music              * Entrepreneurial</a:t>
            </a:r>
            <a:endParaRPr lang="en-US" b="1" dirty="0">
              <a:solidFill>
                <a:srgbClr val="006600"/>
              </a:solidFill>
            </a:endParaRPr>
          </a:p>
          <a:p>
            <a:pPr marL="0" indent="0">
              <a:lnSpc>
                <a:spcPct val="80000"/>
              </a:lnSpc>
              <a:defRPr/>
            </a:pPr>
            <a:r>
              <a:rPr lang="en-US" b="1" dirty="0">
                <a:solidFill>
                  <a:srgbClr val="006600"/>
                </a:solidFill>
              </a:rPr>
              <a:t>Generous &amp; </a:t>
            </a:r>
            <a:r>
              <a:rPr lang="en-US" b="1" dirty="0" smtClean="0">
                <a:solidFill>
                  <a:srgbClr val="006600"/>
                </a:solidFill>
              </a:rPr>
              <a:t>Caring</a:t>
            </a:r>
            <a:r>
              <a:rPr lang="en-US" b="1" dirty="0">
                <a:solidFill>
                  <a:srgbClr val="006600"/>
                </a:solidFill>
              </a:rPr>
              <a:t> </a:t>
            </a:r>
            <a:r>
              <a:rPr lang="en-US" b="1" dirty="0" smtClean="0">
                <a:solidFill>
                  <a:srgbClr val="006600"/>
                </a:solidFill>
              </a:rPr>
              <a:t>                                                            *Cold </a:t>
            </a:r>
            <a:r>
              <a:rPr lang="en-US" b="1" dirty="0">
                <a:solidFill>
                  <a:srgbClr val="006600"/>
                </a:solidFill>
              </a:rPr>
              <a:t>&amp; Unforgiving</a:t>
            </a:r>
          </a:p>
          <a:p>
            <a:pPr marL="0" indent="0">
              <a:lnSpc>
                <a:spcPct val="80000"/>
              </a:lnSpc>
              <a:defRPr/>
            </a:pPr>
            <a:r>
              <a:rPr lang="en-US" b="1" dirty="0">
                <a:solidFill>
                  <a:srgbClr val="006600"/>
                </a:solidFill>
              </a:rPr>
              <a:t>Impatient with others</a:t>
            </a:r>
          </a:p>
          <a:p>
            <a:pPr marL="0" indent="0">
              <a:lnSpc>
                <a:spcPct val="80000"/>
              </a:lnSpc>
              <a:defRPr/>
            </a:pPr>
            <a:r>
              <a:rPr lang="en-US" b="1" dirty="0" smtClean="0">
                <a:solidFill>
                  <a:srgbClr val="006600"/>
                </a:solidFill>
              </a:rPr>
              <a:t>Self-absorbed    Harsh </a:t>
            </a:r>
            <a:r>
              <a:rPr lang="en-US" b="1" dirty="0">
                <a:solidFill>
                  <a:srgbClr val="006600"/>
                </a:solidFill>
              </a:rPr>
              <a:t>judge of parents</a:t>
            </a:r>
          </a:p>
          <a:p>
            <a:pPr marL="0" indent="0">
              <a:lnSpc>
                <a:spcPct val="80000"/>
              </a:lnSpc>
              <a:defRPr/>
            </a:pPr>
            <a:r>
              <a:rPr lang="en-US" b="1" dirty="0">
                <a:solidFill>
                  <a:srgbClr val="006600"/>
                </a:solidFill>
              </a:rPr>
              <a:t>Tolerant of artists&amp; close friends</a:t>
            </a:r>
          </a:p>
          <a:p>
            <a:pPr marL="0" indent="0">
              <a:lnSpc>
                <a:spcPct val="80000"/>
              </a:lnSpc>
              <a:defRPr/>
            </a:pPr>
            <a:r>
              <a:rPr lang="en-US" b="1" dirty="0">
                <a:solidFill>
                  <a:srgbClr val="006600"/>
                </a:solidFill>
              </a:rPr>
              <a:t>Passionate</a:t>
            </a:r>
          </a:p>
          <a:p>
            <a:pPr marL="0" indent="0">
              <a:lnSpc>
                <a:spcPct val="80000"/>
              </a:lnSpc>
              <a:defRPr/>
            </a:pPr>
            <a:r>
              <a:rPr lang="en-US" b="1" dirty="0">
                <a:solidFill>
                  <a:srgbClr val="006600"/>
                </a:solidFill>
              </a:rPr>
              <a:t>Self-righteous</a:t>
            </a:r>
          </a:p>
          <a:p>
            <a:pPr marL="0" indent="0">
              <a:lnSpc>
                <a:spcPct val="80000"/>
              </a:lnSpc>
              <a:defRPr/>
            </a:pPr>
            <a:r>
              <a:rPr lang="en-US" b="1" dirty="0">
                <a:solidFill>
                  <a:srgbClr val="006600"/>
                </a:solidFill>
              </a:rPr>
              <a:t>Intensely private</a:t>
            </a:r>
          </a:p>
          <a:p>
            <a:pPr marL="0" indent="0">
              <a:lnSpc>
                <a:spcPct val="80000"/>
              </a:lnSpc>
              <a:defRPr/>
            </a:pPr>
            <a:r>
              <a:rPr lang="en-US" b="1" dirty="0">
                <a:solidFill>
                  <a:srgbClr val="006600"/>
                </a:solidFill>
              </a:rPr>
              <a:t>Gregarious (social)</a:t>
            </a:r>
          </a:p>
          <a:p>
            <a:pPr marL="0" indent="0">
              <a:lnSpc>
                <a:spcPct val="80000"/>
              </a:lnSpc>
              <a:defRPr/>
            </a:pPr>
            <a:r>
              <a:rPr lang="en-US" b="1" dirty="0">
                <a:solidFill>
                  <a:srgbClr val="006600"/>
                </a:solidFill>
              </a:rPr>
              <a:t>Socially conscious</a:t>
            </a:r>
          </a:p>
          <a:p>
            <a:endParaRPr lang="en-US" dirty="0"/>
          </a:p>
        </p:txBody>
      </p:sp>
      <p:pic>
        <p:nvPicPr>
          <p:cNvPr id="4" name="Picture 56" descr="b21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002834" y="2903376"/>
            <a:ext cx="2565918" cy="23093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296955" y="5645019"/>
            <a:ext cx="7371184" cy="646331"/>
          </a:xfrm>
          <a:prstGeom prst="rect">
            <a:avLst/>
          </a:prstGeom>
          <a:noFill/>
        </p:spPr>
        <p:txBody>
          <a:bodyPr wrap="square" rtlCol="0">
            <a:spAutoFit/>
          </a:bodyPr>
          <a:lstStyle/>
          <a:p>
            <a:r>
              <a:rPr lang="en-US" dirty="0" smtClean="0"/>
              <a:t>Examining his character traits, why do you think he decided to leave it all behind? Answer in groups on response boards</a:t>
            </a:r>
            <a:endParaRPr lang="en-US" dirty="0"/>
          </a:p>
        </p:txBody>
      </p:sp>
    </p:spTree>
    <p:extLst>
      <p:ext uri="{BB962C8B-B14F-4D97-AF65-F5344CB8AC3E}">
        <p14:creationId xmlns:p14="http://schemas.microsoft.com/office/powerpoint/2010/main" val="306777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32489"/>
            <a:ext cx="7345362" cy="1339850"/>
          </a:xfrm>
        </p:spPr>
        <p:txBody>
          <a:bodyPr>
            <a:normAutofit fontScale="90000"/>
          </a:bodyPr>
          <a:lstStyle/>
          <a:p>
            <a:r>
              <a:rPr lang="en-US" dirty="0" smtClean="0">
                <a:solidFill>
                  <a:schemeClr val="accent6">
                    <a:lumMod val="50000"/>
                  </a:schemeClr>
                </a:solidFill>
              </a:rPr>
              <a:t>Methodology</a:t>
            </a:r>
            <a:br>
              <a:rPr lang="en-US" dirty="0" smtClean="0">
                <a:solidFill>
                  <a:schemeClr val="accent6">
                    <a:lumMod val="50000"/>
                  </a:schemeClr>
                </a:solidFill>
              </a:rPr>
            </a:br>
            <a:endParaRPr lang="en-US" dirty="0">
              <a:solidFill>
                <a:schemeClr val="accent6">
                  <a:lumMod val="50000"/>
                </a:schemeClr>
              </a:solidFill>
            </a:endParaRPr>
          </a:p>
        </p:txBody>
      </p:sp>
      <p:sp>
        <p:nvSpPr>
          <p:cNvPr id="3" name="Content Placeholder 2"/>
          <p:cNvSpPr>
            <a:spLocks noGrp="1"/>
          </p:cNvSpPr>
          <p:nvPr>
            <p:ph idx="1"/>
          </p:nvPr>
        </p:nvSpPr>
        <p:spPr>
          <a:xfrm>
            <a:off x="245939" y="1703373"/>
            <a:ext cx="7345363" cy="4635043"/>
          </a:xfrm>
        </p:spPr>
        <p:txBody>
          <a:bodyPr>
            <a:normAutofit/>
          </a:bodyPr>
          <a:lstStyle/>
          <a:p>
            <a:pPr marL="0" indent="0">
              <a:lnSpc>
                <a:spcPct val="80000"/>
              </a:lnSpc>
              <a:buNone/>
            </a:pPr>
            <a:r>
              <a:rPr lang="en-US" sz="2600" dirty="0" err="1">
                <a:latin typeface="Garamond" charset="0"/>
                <a:ea typeface="MS PGothic" charset="0"/>
                <a:cs typeface="Tahoma" charset="0"/>
              </a:rPr>
              <a:t>Krakauer</a:t>
            </a:r>
            <a:r>
              <a:rPr lang="ja-JP" altLang="en-US" sz="2600" dirty="0">
                <a:latin typeface="Garamond" charset="0"/>
                <a:ea typeface="MS PGothic" charset="0"/>
                <a:cs typeface="Tahoma" charset="0"/>
              </a:rPr>
              <a:t>’</a:t>
            </a:r>
            <a:r>
              <a:rPr lang="en-US" altLang="ja-JP" sz="2600" dirty="0">
                <a:latin typeface="Garamond" charset="0"/>
                <a:ea typeface="MS PGothic" charset="0"/>
                <a:cs typeface="Tahoma" charset="0"/>
              </a:rPr>
              <a:t>s use of methodology in </a:t>
            </a:r>
            <a:r>
              <a:rPr lang="en-US" altLang="ja-JP" sz="2600" i="1" dirty="0">
                <a:latin typeface="Garamond" charset="0"/>
                <a:ea typeface="MS PGothic" charset="0"/>
                <a:cs typeface="Tahoma" charset="0"/>
              </a:rPr>
              <a:t>Into the Wild </a:t>
            </a:r>
            <a:r>
              <a:rPr lang="en-US" altLang="ja-JP" sz="2600" dirty="0">
                <a:latin typeface="Garamond" charset="0"/>
                <a:ea typeface="MS PGothic" charset="0"/>
                <a:cs typeface="Tahoma" charset="0"/>
              </a:rPr>
              <a:t>is an important focus of his biography.  It is inevitably what makes him a </a:t>
            </a:r>
            <a:r>
              <a:rPr lang="ja-JP" altLang="en-US" sz="2600" dirty="0">
                <a:latin typeface="Garamond" charset="0"/>
                <a:ea typeface="MS PGothic" charset="0"/>
                <a:cs typeface="Tahoma" charset="0"/>
              </a:rPr>
              <a:t>“</a:t>
            </a:r>
            <a:r>
              <a:rPr lang="en-US" altLang="ja-JP" sz="2600" dirty="0">
                <a:latin typeface="Garamond" charset="0"/>
                <a:ea typeface="MS PGothic" charset="0"/>
                <a:cs typeface="Tahoma" charset="0"/>
              </a:rPr>
              <a:t>partial</a:t>
            </a:r>
            <a:r>
              <a:rPr lang="ja-JP" altLang="en-US" sz="2600" dirty="0">
                <a:latin typeface="Garamond" charset="0"/>
                <a:ea typeface="MS PGothic" charset="0"/>
                <a:cs typeface="Tahoma" charset="0"/>
              </a:rPr>
              <a:t>”</a:t>
            </a:r>
            <a:r>
              <a:rPr lang="en-US" altLang="ja-JP" sz="2600" dirty="0">
                <a:latin typeface="Garamond" charset="0"/>
                <a:ea typeface="MS PGothic" charset="0"/>
                <a:cs typeface="Tahoma" charset="0"/>
              </a:rPr>
              <a:t> biographer. </a:t>
            </a:r>
          </a:p>
          <a:p>
            <a:pPr marL="0" indent="0">
              <a:lnSpc>
                <a:spcPct val="80000"/>
              </a:lnSpc>
              <a:buNone/>
            </a:pPr>
            <a:r>
              <a:rPr lang="en-US" sz="2600" dirty="0">
                <a:latin typeface="Garamond" charset="0"/>
                <a:ea typeface="MS PGothic" charset="0"/>
                <a:cs typeface="Tahoma" charset="0"/>
              </a:rPr>
              <a:t>Methodology: the methods of </a:t>
            </a:r>
            <a:r>
              <a:rPr lang="en-US" sz="2600" u="sng" dirty="0">
                <a:latin typeface="Garamond" charset="0"/>
                <a:ea typeface="MS PGothic" charset="0"/>
                <a:cs typeface="Tahoma" charset="0"/>
              </a:rPr>
              <a:t>organizing</a:t>
            </a:r>
            <a:r>
              <a:rPr lang="en-US" sz="2600" dirty="0">
                <a:latin typeface="Garamond" charset="0"/>
                <a:ea typeface="MS PGothic" charset="0"/>
                <a:cs typeface="Tahoma" charset="0"/>
              </a:rPr>
              <a:t> principles underlying a particular art</a:t>
            </a:r>
            <a:r>
              <a:rPr lang="en-US" sz="2600" dirty="0" smtClean="0">
                <a:latin typeface="Garamond" charset="0"/>
                <a:ea typeface="MS PGothic" charset="0"/>
                <a:cs typeface="Tahoma" charset="0"/>
              </a:rPr>
              <a:t>, science </a:t>
            </a:r>
            <a:r>
              <a:rPr lang="en-US" sz="2600" dirty="0">
                <a:latin typeface="Garamond" charset="0"/>
                <a:ea typeface="MS PGothic" charset="0"/>
                <a:cs typeface="Tahoma" charset="0"/>
              </a:rPr>
              <a:t>or other area of study.</a:t>
            </a:r>
          </a:p>
          <a:p>
            <a:pPr marL="1168400" lvl="1" indent="-711200">
              <a:lnSpc>
                <a:spcPct val="80000"/>
              </a:lnSpc>
            </a:pPr>
            <a:r>
              <a:rPr lang="en-US" sz="2400" b="1" dirty="0" smtClean="0">
                <a:latin typeface="Garamond" charset="0"/>
                <a:cs typeface="Tahoma" charset="0"/>
              </a:rPr>
              <a:t>*</a:t>
            </a:r>
            <a:r>
              <a:rPr lang="en-US" sz="2400" b="1" dirty="0">
                <a:latin typeface="Garamond" charset="0"/>
                <a:cs typeface="Tahoma" charset="0"/>
              </a:rPr>
              <a:t>Manuscripts</a:t>
            </a:r>
          </a:p>
          <a:p>
            <a:pPr marL="1168400" lvl="1" indent="-711200">
              <a:lnSpc>
                <a:spcPct val="80000"/>
              </a:lnSpc>
            </a:pPr>
            <a:r>
              <a:rPr lang="en-US" sz="2400" b="1" dirty="0" smtClean="0">
                <a:latin typeface="Garamond" charset="0"/>
                <a:cs typeface="Tahoma" charset="0"/>
              </a:rPr>
              <a:t>*</a:t>
            </a:r>
            <a:r>
              <a:rPr lang="en-US" sz="2400" b="1" dirty="0">
                <a:latin typeface="Garamond" charset="0"/>
                <a:cs typeface="Tahoma" charset="0"/>
              </a:rPr>
              <a:t>Maps</a:t>
            </a:r>
          </a:p>
          <a:p>
            <a:pPr marL="1168400" lvl="1" indent="-711200">
              <a:lnSpc>
                <a:spcPct val="80000"/>
              </a:lnSpc>
            </a:pPr>
            <a:r>
              <a:rPr lang="en-US" sz="2400" b="1" dirty="0" smtClean="0">
                <a:latin typeface="Garamond" charset="0"/>
                <a:cs typeface="Tahoma" charset="0"/>
              </a:rPr>
              <a:t>*</a:t>
            </a:r>
            <a:r>
              <a:rPr lang="en-US" sz="2400" b="1" dirty="0">
                <a:latin typeface="Garamond" charset="0"/>
                <a:cs typeface="Tahoma" charset="0"/>
              </a:rPr>
              <a:t>Interviews</a:t>
            </a:r>
          </a:p>
          <a:p>
            <a:pPr marL="1168400" lvl="1" indent="-711200">
              <a:lnSpc>
                <a:spcPct val="80000"/>
              </a:lnSpc>
            </a:pPr>
            <a:r>
              <a:rPr lang="en-US" sz="2400" b="1" dirty="0" smtClean="0">
                <a:latin typeface="Garamond" charset="0"/>
                <a:cs typeface="Tahoma" charset="0"/>
              </a:rPr>
              <a:t>*</a:t>
            </a:r>
            <a:r>
              <a:rPr lang="en-US" sz="2400" b="1" dirty="0" smtClean="0">
                <a:latin typeface="Garamond" charset="0"/>
                <a:cs typeface="Tahoma" charset="0"/>
              </a:rPr>
              <a:t>Epigraphs – short quotes or sayings at </a:t>
            </a:r>
          </a:p>
          <a:p>
            <a:pPr marL="457200" lvl="1" indent="0">
              <a:lnSpc>
                <a:spcPct val="80000"/>
              </a:lnSpc>
              <a:buNone/>
            </a:pPr>
            <a:r>
              <a:rPr lang="en-US" sz="2400" b="1" dirty="0" smtClean="0">
                <a:latin typeface="Garamond" charset="0"/>
                <a:cs typeface="Tahoma" charset="0"/>
              </a:rPr>
              <a:t>the beginning of books and/or chapters used</a:t>
            </a:r>
            <a:endParaRPr lang="en-US" dirty="0"/>
          </a:p>
          <a:p>
            <a:pPr marL="457200" lvl="1" indent="0">
              <a:lnSpc>
                <a:spcPct val="80000"/>
              </a:lnSpc>
              <a:buNone/>
            </a:pPr>
            <a:r>
              <a:rPr lang="en-US" sz="2400" b="1" dirty="0" smtClean="0">
                <a:latin typeface="Garamond" charset="0"/>
                <a:cs typeface="Tahoma" charset="0"/>
              </a:rPr>
              <a:t>to suggest meaning or theme</a:t>
            </a:r>
            <a:endParaRPr lang="en-US" sz="2400" b="1" dirty="0">
              <a:latin typeface="Garamond" charset="0"/>
              <a:cs typeface="Tahoma" charset="0"/>
            </a:endParaRPr>
          </a:p>
        </p:txBody>
      </p:sp>
      <p:pic>
        <p:nvPicPr>
          <p:cNvPr id="4" name="Picture 5" descr="http://4.bp.blogspot.com/-7V31aKJ-z4E/TZmjztKWktI/AAAAAAAABBc/T7YZAky4ro0/s400/chris-mccandless_sos_lancastria.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772620" y="3581154"/>
            <a:ext cx="1794059" cy="275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32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427485"/>
            <a:ext cx="7345362" cy="1339850"/>
          </a:xfrm>
        </p:spPr>
        <p:txBody>
          <a:bodyPr>
            <a:normAutofit fontScale="90000"/>
          </a:bodyPr>
          <a:lstStyle/>
          <a:p>
            <a:r>
              <a:rPr lang="en-US" dirty="0" smtClean="0">
                <a:solidFill>
                  <a:srgbClr val="558140"/>
                </a:solidFill>
              </a:rPr>
              <a:t>Structure</a:t>
            </a:r>
            <a:br>
              <a:rPr lang="en-US" dirty="0" smtClean="0">
                <a:solidFill>
                  <a:srgbClr val="558140"/>
                </a:solidFill>
              </a:rPr>
            </a:br>
            <a:endParaRPr lang="en-US" dirty="0">
              <a:solidFill>
                <a:srgbClr val="558140"/>
              </a:solidFill>
            </a:endParaRPr>
          </a:p>
        </p:txBody>
      </p:sp>
      <p:sp>
        <p:nvSpPr>
          <p:cNvPr id="3" name="Content Placeholder 2"/>
          <p:cNvSpPr>
            <a:spLocks noGrp="1"/>
          </p:cNvSpPr>
          <p:nvPr>
            <p:ph idx="1"/>
          </p:nvPr>
        </p:nvSpPr>
        <p:spPr>
          <a:xfrm>
            <a:off x="399862" y="1844945"/>
            <a:ext cx="7345363" cy="3931920"/>
          </a:xfrm>
        </p:spPr>
        <p:txBody>
          <a:bodyPr/>
          <a:lstStyle/>
          <a:p>
            <a:pPr marL="0" indent="0">
              <a:lnSpc>
                <a:spcPct val="90000"/>
              </a:lnSpc>
              <a:buNone/>
            </a:pPr>
            <a:r>
              <a:rPr lang="en-US" sz="2600" dirty="0" err="1">
                <a:latin typeface="Garamond" charset="0"/>
                <a:ea typeface="MS PGothic" charset="0"/>
                <a:cs typeface="Tahoma" charset="0"/>
              </a:rPr>
              <a:t>Krakauer</a:t>
            </a:r>
            <a:r>
              <a:rPr lang="en-US" sz="2600" dirty="0">
                <a:latin typeface="Garamond" charset="0"/>
                <a:ea typeface="MS PGothic" charset="0"/>
                <a:cs typeface="Tahoma" charset="0"/>
              </a:rPr>
              <a:t> starts the novel with the ending completely in mind.</a:t>
            </a:r>
          </a:p>
          <a:p>
            <a:pPr marL="457200" lvl="1" indent="0">
              <a:lnSpc>
                <a:spcPct val="90000"/>
              </a:lnSpc>
              <a:buNone/>
            </a:pPr>
            <a:r>
              <a:rPr lang="en-US" dirty="0">
                <a:latin typeface="Garamond" charset="0"/>
                <a:cs typeface="Tahoma" charset="0"/>
              </a:rPr>
              <a:t>We know of Chris</a:t>
            </a:r>
            <a:r>
              <a:rPr lang="ja-JP" altLang="en-US" dirty="0" smtClean="0">
                <a:latin typeface="Garamond" charset="0"/>
                <a:ea typeface="MS PGothic" charset="0"/>
                <a:cs typeface="MS PGothic" charset="0"/>
              </a:rPr>
              <a:t>’</a:t>
            </a:r>
            <a:r>
              <a:rPr lang="en-US" altLang="ja-JP" dirty="0" smtClean="0">
                <a:latin typeface="Garamond" charset="0"/>
                <a:ea typeface="MS PGothic" charset="0"/>
                <a:cs typeface="MS PGothic" charset="0"/>
              </a:rPr>
              <a:t>fate </a:t>
            </a:r>
            <a:r>
              <a:rPr lang="en-US" altLang="ja-JP" dirty="0">
                <a:latin typeface="Garamond" charset="0"/>
                <a:ea typeface="MS PGothic" charset="0"/>
                <a:cs typeface="MS PGothic" charset="0"/>
              </a:rPr>
              <a:t>by chapter two.</a:t>
            </a:r>
          </a:p>
          <a:p>
            <a:pPr marL="457200" lvl="1" indent="0">
              <a:lnSpc>
                <a:spcPct val="90000"/>
              </a:lnSpc>
              <a:buNone/>
            </a:pPr>
            <a:r>
              <a:rPr lang="en-US" dirty="0">
                <a:latin typeface="Garamond" charset="0"/>
                <a:cs typeface="Tahoma" charset="0"/>
              </a:rPr>
              <a:t>The epigraph is detailing his trip into the Yukon Territory.</a:t>
            </a:r>
          </a:p>
          <a:p>
            <a:pPr marL="457200" lvl="1" indent="0">
              <a:lnSpc>
                <a:spcPct val="90000"/>
              </a:lnSpc>
              <a:buNone/>
            </a:pPr>
            <a:r>
              <a:rPr lang="en-US" dirty="0">
                <a:latin typeface="Garamond" charset="0"/>
                <a:cs typeface="Tahoma" charset="0"/>
              </a:rPr>
              <a:t>Westerberg</a:t>
            </a:r>
            <a:r>
              <a:rPr lang="ja-JP" altLang="en-US" dirty="0">
                <a:latin typeface="Garamond" charset="0"/>
                <a:ea typeface="MS PGothic" charset="0"/>
                <a:cs typeface="MS PGothic" charset="0"/>
              </a:rPr>
              <a:t>’</a:t>
            </a:r>
            <a:r>
              <a:rPr lang="en-US" altLang="ja-JP" dirty="0">
                <a:latin typeface="Garamond" charset="0"/>
                <a:ea typeface="MS PGothic" charset="0"/>
                <a:cs typeface="MS PGothic" charset="0"/>
              </a:rPr>
              <a:t>s letter is introduced before he is.</a:t>
            </a:r>
          </a:p>
          <a:p>
            <a:pPr marL="1524000" lvl="2" indent="-609600">
              <a:lnSpc>
                <a:spcPct val="90000"/>
              </a:lnSpc>
            </a:pPr>
            <a:r>
              <a:rPr lang="en-US" sz="1900" dirty="0">
                <a:latin typeface="Garamond" charset="0"/>
                <a:cs typeface="Tahoma" charset="0"/>
              </a:rPr>
              <a:t>How is this effective story telling?</a:t>
            </a:r>
          </a:p>
          <a:p>
            <a:pPr marL="1524000" lvl="2" indent="-609600">
              <a:lnSpc>
                <a:spcPct val="90000"/>
              </a:lnSpc>
            </a:pPr>
            <a:r>
              <a:rPr lang="en-US" sz="1900" dirty="0">
                <a:latin typeface="Garamond" charset="0"/>
                <a:cs typeface="Tahoma" charset="0"/>
              </a:rPr>
              <a:t>Why are we given the letter before a literary quote?</a:t>
            </a:r>
          </a:p>
          <a:p>
            <a:endParaRPr lang="en-US" dirty="0"/>
          </a:p>
        </p:txBody>
      </p:sp>
      <p:pic>
        <p:nvPicPr>
          <p:cNvPr id="4" name="Picture 5" descr="http://2.bp.blogspot.com/-3b2TvsWGqHA/TWb4I_68miI/AAAAAAAAAAQ/qzMUn_U-WN0/s1600/christopher_mccandless_plaque.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118446" y="4517341"/>
            <a:ext cx="2676079" cy="2007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9241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601346"/>
            <a:ext cx="7345362" cy="1339850"/>
          </a:xfrm>
        </p:spPr>
        <p:txBody>
          <a:bodyPr>
            <a:normAutofit fontScale="90000"/>
          </a:bodyPr>
          <a:lstStyle/>
          <a:p>
            <a:r>
              <a:rPr lang="en-US" dirty="0" smtClean="0">
                <a:solidFill>
                  <a:srgbClr val="558140"/>
                </a:solidFill>
              </a:rPr>
              <a:t>Maps</a:t>
            </a:r>
            <a:br>
              <a:rPr lang="en-US" dirty="0" smtClean="0">
                <a:solidFill>
                  <a:srgbClr val="558140"/>
                </a:solidFill>
              </a:rPr>
            </a:br>
            <a:endParaRPr lang="en-US" dirty="0">
              <a:solidFill>
                <a:srgbClr val="558140"/>
              </a:solidFill>
            </a:endParaRPr>
          </a:p>
        </p:txBody>
      </p:sp>
      <p:sp>
        <p:nvSpPr>
          <p:cNvPr id="3" name="Content Placeholder 2"/>
          <p:cNvSpPr>
            <a:spLocks noGrp="1"/>
          </p:cNvSpPr>
          <p:nvPr>
            <p:ph idx="1"/>
          </p:nvPr>
        </p:nvSpPr>
        <p:spPr>
          <a:xfrm>
            <a:off x="900112" y="1743074"/>
            <a:ext cx="7900988" cy="4657725"/>
          </a:xfrm>
        </p:spPr>
        <p:txBody>
          <a:bodyPr/>
          <a:lstStyle/>
          <a:p>
            <a:pPr marL="990600" lvl="1" indent="-533400"/>
            <a:r>
              <a:rPr lang="en-US" b="1" dirty="0">
                <a:latin typeface="Garamond" charset="0"/>
                <a:cs typeface="Tahoma" charset="0"/>
              </a:rPr>
              <a:t>The maps are used to personalize the odyssey.</a:t>
            </a:r>
          </a:p>
          <a:p>
            <a:pPr marL="990600" lvl="1" indent="-533400"/>
            <a:r>
              <a:rPr lang="en-US" b="1" dirty="0">
                <a:latin typeface="Garamond" charset="0"/>
                <a:cs typeface="Tahoma" charset="0"/>
              </a:rPr>
              <a:t>Visual rendering of where he</a:t>
            </a:r>
            <a:r>
              <a:rPr lang="ja-JP" altLang="en-US" b="1" dirty="0">
                <a:latin typeface="Garamond" charset="0"/>
                <a:ea typeface="MS PGothic" charset="0"/>
                <a:cs typeface="MS PGothic" charset="0"/>
              </a:rPr>
              <a:t>’</a:t>
            </a:r>
            <a:r>
              <a:rPr lang="en-US" altLang="ja-JP" b="1" dirty="0">
                <a:latin typeface="Garamond" charset="0"/>
                <a:ea typeface="MS PGothic" charset="0"/>
                <a:cs typeface="MS PGothic" charset="0"/>
              </a:rPr>
              <a:t>s been.  We see Chris</a:t>
            </a:r>
            <a:r>
              <a:rPr lang="ja-JP" altLang="en-US" b="1" dirty="0">
                <a:latin typeface="Garamond" charset="0"/>
                <a:ea typeface="MS PGothic" charset="0"/>
                <a:cs typeface="MS PGothic" charset="0"/>
              </a:rPr>
              <a:t>’</a:t>
            </a:r>
            <a:r>
              <a:rPr lang="en-US" altLang="ja-JP" b="1" dirty="0">
                <a:latin typeface="Garamond" charset="0"/>
                <a:ea typeface="MS PGothic" charset="0"/>
                <a:cs typeface="MS PGothic" charset="0"/>
              </a:rPr>
              <a:t>s plight and the trek he has made.  </a:t>
            </a:r>
          </a:p>
          <a:p>
            <a:pPr marL="990600" lvl="1" indent="-533400"/>
            <a:r>
              <a:rPr lang="en-US" b="1" dirty="0">
                <a:latin typeface="Garamond" charset="0"/>
                <a:cs typeface="Tahoma" charset="0"/>
              </a:rPr>
              <a:t>Also see the absurdity of his journey: jumping from one place to the next. </a:t>
            </a:r>
          </a:p>
          <a:p>
            <a:endParaRPr lang="en-US" dirty="0"/>
          </a:p>
        </p:txBody>
      </p:sp>
      <p:pic>
        <p:nvPicPr>
          <p:cNvPr id="4" name="Picture 5" descr="http://www.willhiteweb.com/info/into_the_wild/christopher_mccandless_map.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175167" y="4017920"/>
            <a:ext cx="3572276" cy="204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4000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518" y="544196"/>
            <a:ext cx="7345362" cy="1339850"/>
          </a:xfrm>
        </p:spPr>
        <p:txBody>
          <a:bodyPr>
            <a:normAutofit fontScale="90000"/>
          </a:bodyPr>
          <a:lstStyle/>
          <a:p>
            <a:r>
              <a:rPr lang="en-US" dirty="0">
                <a:solidFill>
                  <a:srgbClr val="558140"/>
                </a:solidFill>
              </a:rPr>
              <a:t>Letters and </a:t>
            </a:r>
            <a:r>
              <a:rPr lang="en-US" dirty="0" smtClean="0">
                <a:solidFill>
                  <a:srgbClr val="558140"/>
                </a:solidFill>
              </a:rPr>
              <a:t>Manuscripts</a:t>
            </a:r>
            <a:br>
              <a:rPr lang="en-US" dirty="0" smtClean="0">
                <a:solidFill>
                  <a:srgbClr val="558140"/>
                </a:solidFill>
              </a:rPr>
            </a:br>
            <a:endParaRPr lang="en-US" dirty="0">
              <a:solidFill>
                <a:srgbClr val="558140"/>
              </a:solidFill>
            </a:endParaRPr>
          </a:p>
        </p:txBody>
      </p:sp>
      <p:sp>
        <p:nvSpPr>
          <p:cNvPr id="3" name="Content Placeholder 2"/>
          <p:cNvSpPr>
            <a:spLocks noGrp="1"/>
          </p:cNvSpPr>
          <p:nvPr>
            <p:ph sz="half" idx="1"/>
          </p:nvPr>
        </p:nvSpPr>
        <p:spPr>
          <a:xfrm>
            <a:off x="226697" y="1729894"/>
            <a:ext cx="4237076" cy="4856643"/>
          </a:xfrm>
        </p:spPr>
        <p:txBody>
          <a:bodyPr>
            <a:normAutofit lnSpcReduction="10000"/>
          </a:bodyPr>
          <a:lstStyle/>
          <a:p>
            <a:pPr marL="990600" lvl="1" indent="-533400">
              <a:defRPr/>
            </a:pPr>
            <a:r>
              <a:rPr lang="en-US" sz="2000" dirty="0"/>
              <a:t>Personal connection to Chris.</a:t>
            </a:r>
          </a:p>
          <a:p>
            <a:pPr marL="990600" lvl="1" indent="-533400">
              <a:defRPr/>
            </a:pPr>
            <a:r>
              <a:rPr lang="en-US" sz="2000" dirty="0"/>
              <a:t>He seems very candid and real in the letters.</a:t>
            </a:r>
          </a:p>
          <a:p>
            <a:pPr marL="990600" lvl="1" indent="-533400">
              <a:defRPr/>
            </a:pPr>
            <a:r>
              <a:rPr lang="en-US" sz="2000" dirty="0"/>
              <a:t>Detection of his spite, anger and arrogance in the letters.</a:t>
            </a:r>
          </a:p>
          <a:p>
            <a:pPr marL="990600" lvl="1" indent="-533400">
              <a:defRPr/>
            </a:pPr>
            <a:r>
              <a:rPr lang="en-US" sz="2000" dirty="0"/>
              <a:t>Puts on a different face in front of strangers: benevolent, spirited, kind.</a:t>
            </a:r>
          </a:p>
          <a:p>
            <a:pPr marL="990600" lvl="1" indent="-533400">
              <a:defRPr/>
            </a:pPr>
            <a:r>
              <a:rPr lang="en-US" sz="2000" dirty="0"/>
              <a:t>The letters serve as his </a:t>
            </a:r>
            <a:r>
              <a:rPr lang="en-US" sz="2000" u="sng" dirty="0"/>
              <a:t>connection to the outside, evidence of his journey, and his bitter farewell to society.</a:t>
            </a:r>
          </a:p>
          <a:p>
            <a:endParaRPr lang="en-US" dirty="0"/>
          </a:p>
        </p:txBody>
      </p:sp>
      <p:sp>
        <p:nvSpPr>
          <p:cNvPr id="5" name="Content Placeholder 4"/>
          <p:cNvSpPr>
            <a:spLocks noGrp="1"/>
          </p:cNvSpPr>
          <p:nvPr>
            <p:ph sz="half" idx="2"/>
          </p:nvPr>
        </p:nvSpPr>
        <p:spPr/>
        <p:txBody>
          <a:bodyPr>
            <a:normAutofit lnSpcReduction="10000"/>
          </a:bodyPr>
          <a:lstStyle/>
          <a:p>
            <a:endParaRPr lang="en-US"/>
          </a:p>
        </p:txBody>
      </p:sp>
      <p:pic>
        <p:nvPicPr>
          <p:cNvPr id="4" name="Picture 7" descr="http://literatelibran.files.wordpress.com/2011/12/chrismccandless.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648199" y="2083383"/>
            <a:ext cx="3875789" cy="3573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4273175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AD5B5877AE71C74B9E61EA1D2BC1A333" ma:contentTypeVersion="1" ma:contentTypeDescription="Create a new document." ma:contentTypeScope="" ma:versionID="ba69ce55bdeef63a14f96722dc1c0ad6">
  <xsd:schema xmlns:xsd="http://www.w3.org/2001/XMLSchema" xmlns:xs="http://www.w3.org/2001/XMLSchema" xmlns:p="http://schemas.microsoft.com/office/2006/metadata/properties" xmlns:ns1="http://schemas.microsoft.com/sharepoint/v3" xmlns:ns2="40d9af32-0478-4c8a-b6a1-6477917de868" targetNamespace="http://schemas.microsoft.com/office/2006/metadata/properties" ma:root="true" ma:fieldsID="44fe570dd43a56398b054a7a377c2820" ns1:_="" ns2:_="">
    <xsd:import namespace="http://schemas.microsoft.com/sharepoint/v3"/>
    <xsd:import namespace="40d9af32-0478-4c8a-b6a1-6477917de868"/>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0d9af32-0478-4c8a-b6a1-6477917de868"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0d9af32-0478-4c8a-b6a1-6477917de868">SE4WX6DR3AUS-1103-1</_dlc_DocId>
    <_dlc_DocIdUrl xmlns="40d9af32-0478-4c8a-b6a1-6477917de868">
      <Url>http://www.westlake.k12.oh.us/schools/whs/reichert/_layouts/DocIdRedir.aspx?ID=SE4WX6DR3AUS-1103-1</Url>
      <Description>SE4WX6DR3AUS-1103-1</Description>
    </_dlc_DocIdUrl>
  </documentManagement>
</p:properties>
</file>

<file path=customXml/itemProps1.xml><?xml version="1.0" encoding="utf-8"?>
<ds:datastoreItem xmlns:ds="http://schemas.openxmlformats.org/officeDocument/2006/customXml" ds:itemID="{D62CC835-FFE0-49A0-B488-149B42A7D6F0}">
  <ds:schemaRefs>
    <ds:schemaRef ds:uri="http://schemas.microsoft.com/sharepoint/events"/>
  </ds:schemaRefs>
</ds:datastoreItem>
</file>

<file path=customXml/itemProps2.xml><?xml version="1.0" encoding="utf-8"?>
<ds:datastoreItem xmlns:ds="http://schemas.openxmlformats.org/officeDocument/2006/customXml" ds:itemID="{3C4D4E05-C608-4359-AFC8-60C6A389911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0d9af32-0478-4c8a-b6a1-6477917de8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4890B2-841C-4E6A-B2F4-3A667489982D}">
  <ds:schemaRefs>
    <ds:schemaRef ds:uri="http://schemas.microsoft.com/sharepoint/v3/contenttype/forms"/>
  </ds:schemaRefs>
</ds:datastoreItem>
</file>

<file path=customXml/itemProps4.xml><?xml version="1.0" encoding="utf-8"?>
<ds:datastoreItem xmlns:ds="http://schemas.openxmlformats.org/officeDocument/2006/customXml" ds:itemID="{E3F21A17-E40A-4DC7-9EC5-4CC627F190C5}">
  <ds:schemaRef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schemas.microsoft.com/sharepoint/v3"/>
    <ds:schemaRef ds:uri="http://purl.org/dc/terms/"/>
    <ds:schemaRef ds:uri="http://schemas.microsoft.com/office/infopath/2007/PartnerControls"/>
    <ds:schemaRef ds:uri="40d9af32-0478-4c8a-b6a1-6477917de868"/>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Capital.thmx</Template>
  <TotalTime>4045</TotalTime>
  <Words>964</Words>
  <Application>Microsoft Office PowerPoint</Application>
  <PresentationFormat>On-screen Show (4:3)</PresentationFormat>
  <Paragraphs>89</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MS PGothic</vt:lpstr>
      <vt:lpstr>Arial</vt:lpstr>
      <vt:lpstr>Brush Script MT</vt:lpstr>
      <vt:lpstr>Calisto MT</vt:lpstr>
      <vt:lpstr>Garamond</vt:lpstr>
      <vt:lpstr>Tahoma</vt:lpstr>
      <vt:lpstr>Capital</vt:lpstr>
      <vt:lpstr>Into the Wild</vt:lpstr>
      <vt:lpstr>Into the Wild</vt:lpstr>
      <vt:lpstr>The Author</vt:lpstr>
      <vt:lpstr>The Book</vt:lpstr>
      <vt:lpstr>Chris McCandless</vt:lpstr>
      <vt:lpstr>Methodology </vt:lpstr>
      <vt:lpstr>Structure </vt:lpstr>
      <vt:lpstr>Maps </vt:lpstr>
      <vt:lpstr>Letters and Manuscripts </vt:lpstr>
      <vt:lpstr>Interviews </vt:lpstr>
      <vt:lpstr>The Article that Started it All!</vt:lpstr>
      <vt:lpstr>The Krakauer-McCandless Connection</vt:lpstr>
      <vt:lpstr> A look Into the Wild</vt:lpstr>
      <vt:lpstr>Essential Questions</vt:lpstr>
      <vt:lpstr>Essential Questions</vt:lpstr>
      <vt:lpstr>Essential Questions</vt:lpstr>
      <vt:lpstr>Essential Questions</vt:lpstr>
      <vt:lpstr>Yet another bonus!</vt:lpstr>
      <vt:lpstr>Extras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Dietrich</dc:creator>
  <cp:lastModifiedBy>Cavotta, Kylie    IHS - Staff</cp:lastModifiedBy>
  <cp:revision>54</cp:revision>
  <dcterms:created xsi:type="dcterms:W3CDTF">2014-01-04T22:01:54Z</dcterms:created>
  <dcterms:modified xsi:type="dcterms:W3CDTF">2019-11-19T19:49:02Z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0x010100AD5B5877AE71C74B9E61EA1D2BC1A333</vt:lpwstr>
  </property>
  <property fmtid="{D5CDD505-2E9C-101B-9397-08002B2CF9AE}" pid="3" name="_dlc_DocIdItemGuid">
    <vt:lpwstr>86c00b54-86a8-4169-a3c8-160fdae6b296</vt:lpwstr>
  </property>
</Properties>
</file>