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3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3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7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8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0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3B44-A144-4BFA-B96E-1C1969FE2386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9A46-3737-42F1-A021-5F0AF806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1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of Darkness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your groups, create a power point slide as if you were leading a discussion of your section of the reading</a:t>
            </a:r>
          </a:p>
          <a:p>
            <a:r>
              <a:rPr lang="en-US" dirty="0" smtClean="0"/>
              <a:t>Use my slides as a model, think about ideas from your reading log and what we’ve already discussed in class as well as any new ideas you noticed from the reading</a:t>
            </a:r>
          </a:p>
          <a:p>
            <a:r>
              <a:rPr lang="en-US" dirty="0" smtClean="0"/>
              <a:t>Be prepared to share and lead class through </a:t>
            </a:r>
            <a:r>
              <a:rPr lang="en-US" smtClean="0"/>
              <a:t>your ideas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Kurtz able to become such a successful ivory “trader”?</a:t>
            </a:r>
          </a:p>
          <a:p>
            <a:r>
              <a:rPr lang="en-US" dirty="0" smtClean="0"/>
              <a:t>More evidence of the lawlessness in the Congo?</a:t>
            </a:r>
          </a:p>
          <a:p>
            <a:r>
              <a:rPr lang="en-US" dirty="0" smtClean="0"/>
              <a:t>What is the significance of the fence posts?</a:t>
            </a:r>
          </a:p>
          <a:p>
            <a:pPr lvl="1"/>
            <a:r>
              <a:rPr lang="en-US" dirty="0" smtClean="0"/>
              <a:t>Consider Marlow’s comments about restraint and the lines that follow.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Kurtz what Marlow expected? Evidence?</a:t>
            </a:r>
          </a:p>
          <a:p>
            <a:r>
              <a:rPr lang="en-US" dirty="0" smtClean="0"/>
              <a:t>Evidence of Kurtz being God-like to the natives?</a:t>
            </a:r>
          </a:p>
          <a:p>
            <a:r>
              <a:rPr lang="en-US" dirty="0" smtClean="0"/>
              <a:t>Re-read the description of Kurtz on the stretcher. What is revealed of his character? Key lines?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native woman: her description, her role</a:t>
            </a:r>
          </a:p>
          <a:p>
            <a:pPr lvl="1"/>
            <a:r>
              <a:rPr lang="en-US" dirty="0" smtClean="0"/>
              <a:t>Diction, 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Kurtz gone mad? </a:t>
            </a:r>
            <a:r>
              <a:rPr lang="en-US" smtClean="0"/>
              <a:t>Evidence?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“And I remember I confounded the beat of the drum with the beating of my heart and was pleased with its calm regularity” – significance?</a:t>
            </a:r>
          </a:p>
          <a:p>
            <a:pPr marL="0" indent="0">
              <a:buNone/>
            </a:pPr>
            <a:r>
              <a:rPr lang="en-US" dirty="0" smtClean="0"/>
              <a:t>“He had kicked himself loose of the earth”  </a:t>
            </a:r>
          </a:p>
          <a:p>
            <a:pPr marL="0" indent="0">
              <a:buNone/>
            </a:pPr>
            <a:r>
              <a:rPr lang="en-US" dirty="0" smtClean="0"/>
              <a:t>“The horror! The horror!”</a:t>
            </a:r>
          </a:p>
          <a:p>
            <a:pPr marL="0" indent="0">
              <a:buNone/>
            </a:pPr>
            <a:r>
              <a:rPr lang="en-US" dirty="0" smtClean="0"/>
              <a:t>Ultimately, why does Marlow feel Kurtz was a remarkable man?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Kurtz’s Intended characterized?</a:t>
            </a:r>
          </a:p>
          <a:p>
            <a:r>
              <a:rPr lang="en-US" dirty="0" smtClean="0"/>
              <a:t>Why does Marlow give his lie?</a:t>
            </a:r>
          </a:p>
          <a:p>
            <a:r>
              <a:rPr lang="en-US" dirty="0" smtClean="0"/>
              <a:t>What has Marlow learned about himself due to his journey into the heart of darkness?</a:t>
            </a:r>
          </a:p>
          <a:p>
            <a:r>
              <a:rPr lang="en-US" dirty="0" smtClean="0"/>
              <a:t>Last paragraph of novel – back on the Thames – imagery? </a:t>
            </a:r>
            <a:r>
              <a:rPr lang="en-US" smtClean="0"/>
              <a:t>– meaning?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9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mood? Find words/phrases that enhance the mood.</a:t>
            </a:r>
          </a:p>
          <a:p>
            <a:r>
              <a:rPr lang="en-US" dirty="0" smtClean="0"/>
              <a:t>Marlow’s first words are “And this also has been one the dark places of the earth.” What does he mean? Why is the word ALSO so important?</a:t>
            </a:r>
          </a:p>
          <a:p>
            <a:r>
              <a:rPr lang="en-US" dirty="0" smtClean="0"/>
              <a:t>To what is Marlow compared and what does this comparison suggest?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0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smtClean="0"/>
              <a:t>the Congo river </a:t>
            </a:r>
            <a:r>
              <a:rPr lang="en-US" dirty="0" smtClean="0"/>
              <a:t>described and what does that suggest?</a:t>
            </a:r>
          </a:p>
          <a:p>
            <a:r>
              <a:rPr lang="en-US" dirty="0" smtClean="0"/>
              <a:t>Who is </a:t>
            </a:r>
            <a:r>
              <a:rPr lang="en-US" dirty="0" err="1" smtClean="0"/>
              <a:t>Fresleven</a:t>
            </a:r>
            <a:r>
              <a:rPr lang="en-US" dirty="0" smtClean="0"/>
              <a:t> and what happened to him? Why might Conrad include that anecdote?</a:t>
            </a:r>
          </a:p>
          <a:p>
            <a:r>
              <a:rPr lang="en-US" dirty="0" smtClean="0"/>
              <a:t>What is Marlow’s attitude toward that event and the story he is telling? Look for his diction for clues.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Company’s offices suggest evil, mystery and even death.  Evidence?</a:t>
            </a:r>
          </a:p>
          <a:p>
            <a:r>
              <a:rPr lang="en-US" dirty="0" smtClean="0"/>
              <a:t>When Marlow says, “I felt as though instead of going to the center of a continent I were about to set off for the center of the earth” what is being suggested?</a:t>
            </a:r>
          </a:p>
          <a:p>
            <a:r>
              <a:rPr lang="en-US" dirty="0" smtClean="0"/>
              <a:t>What is the point of </a:t>
            </a:r>
            <a:r>
              <a:rPr lang="en-US" smtClean="0"/>
              <a:t>the French man-o-war?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Swedish captain intimate?</a:t>
            </a:r>
          </a:p>
          <a:p>
            <a:r>
              <a:rPr lang="en-US" dirty="0" smtClean="0"/>
              <a:t>THE OUTER STATION:</a:t>
            </a:r>
          </a:p>
          <a:p>
            <a:pPr lvl="1"/>
            <a:r>
              <a:rPr lang="en-US" dirty="0" smtClean="0"/>
              <a:t>Evidence of futility?</a:t>
            </a:r>
          </a:p>
          <a:p>
            <a:pPr lvl="1"/>
            <a:r>
              <a:rPr lang="en-US" dirty="0" smtClean="0"/>
              <a:t>Evidence of racism?</a:t>
            </a:r>
          </a:p>
          <a:p>
            <a:pPr lvl="1"/>
            <a:r>
              <a:rPr lang="en-US" dirty="0" smtClean="0"/>
              <a:t>Evidence of Marlow’s verbal irony again?</a:t>
            </a:r>
          </a:p>
          <a:p>
            <a:pPr lvl="1"/>
            <a:r>
              <a:rPr lang="en-US" dirty="0" smtClean="0"/>
              <a:t>Allusions to Hell?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9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GROVE OF DEATH:</a:t>
            </a:r>
          </a:p>
          <a:p>
            <a:pPr lvl="1"/>
            <a:r>
              <a:rPr lang="en-US" dirty="0" smtClean="0"/>
              <a:t>Impacting imagery?</a:t>
            </a:r>
          </a:p>
          <a:p>
            <a:pPr lvl="1"/>
            <a:r>
              <a:rPr lang="en-US" dirty="0" smtClean="0"/>
              <a:t>Racist?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47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Juxtaposition of the accountant to the grove of death – comments?</a:t>
            </a:r>
          </a:p>
          <a:p>
            <a:r>
              <a:rPr lang="en-US" dirty="0" smtClean="0"/>
              <a:t>Why does Marlow respect him?</a:t>
            </a:r>
          </a:p>
          <a:p>
            <a:r>
              <a:rPr lang="en-US" dirty="0" smtClean="0"/>
              <a:t>What is he meant to represent?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learn of Kurtz?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Station:</a:t>
            </a:r>
          </a:p>
          <a:p>
            <a:pPr lvl="1"/>
            <a:r>
              <a:rPr lang="en-US" dirty="0" smtClean="0"/>
              <a:t>What is the state of affairs there?</a:t>
            </a:r>
          </a:p>
          <a:p>
            <a:pPr lvl="1"/>
            <a:r>
              <a:rPr lang="en-US" dirty="0" smtClean="0"/>
              <a:t>Examples of futility?</a:t>
            </a:r>
          </a:p>
          <a:p>
            <a:pPr lvl="1"/>
            <a:r>
              <a:rPr lang="en-US" dirty="0" smtClean="0"/>
              <a:t>What are the Manager’s qualifications for running the Station?</a:t>
            </a:r>
          </a:p>
          <a:p>
            <a:pPr lvl="1"/>
            <a:r>
              <a:rPr lang="en-US" dirty="0" smtClean="0"/>
              <a:t>Point of the </a:t>
            </a:r>
            <a:r>
              <a:rPr lang="en-US" dirty="0" err="1" smtClean="0"/>
              <a:t>Brickmaker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Attitude </a:t>
            </a:r>
            <a:r>
              <a:rPr lang="en-US" smtClean="0"/>
              <a:t>toward ivory?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539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Heart of Darkness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II</vt:lpstr>
      <vt:lpstr>Part III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of Darkness</dc:title>
  <dc:creator>Cavotta, Kylie    IHS - Staff</dc:creator>
  <cp:lastModifiedBy>Cavotta, Kylie    IHS - Staff</cp:lastModifiedBy>
  <cp:revision>22</cp:revision>
  <dcterms:created xsi:type="dcterms:W3CDTF">2016-12-01T18:42:51Z</dcterms:created>
  <dcterms:modified xsi:type="dcterms:W3CDTF">2016-12-13T19:38:06Z</dcterms:modified>
</cp:coreProperties>
</file>