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DCCF81-D783-446D-B313-4E2D4091182E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79D4AB6-BFE4-4268-8AC1-C9819E8F03D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Gothic Unit Review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Poe and Faulkner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40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Know each selection!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Know the author and title</a:t>
            </a:r>
          </a:p>
          <a:p>
            <a:r>
              <a:rPr lang="en-US" sz="3600" dirty="0" smtClean="0"/>
              <a:t>Know the basic plot/characters</a:t>
            </a:r>
          </a:p>
          <a:p>
            <a:r>
              <a:rPr lang="en-US" sz="3600" dirty="0" smtClean="0"/>
              <a:t>Know the theme</a:t>
            </a:r>
          </a:p>
          <a:p>
            <a:r>
              <a:rPr lang="en-US" sz="3600" dirty="0" smtClean="0"/>
              <a:t>Know what the author is criticizing (what aspect of humanity or society is the author critical of)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57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Literary Terms!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Allegory</a:t>
            </a:r>
          </a:p>
          <a:p>
            <a:r>
              <a:rPr lang="en-US" sz="3600" dirty="0" smtClean="0"/>
              <a:t>Motif</a:t>
            </a:r>
          </a:p>
          <a:p>
            <a:r>
              <a:rPr lang="en-US" sz="3600" dirty="0" smtClean="0"/>
              <a:t>Diction</a:t>
            </a:r>
          </a:p>
          <a:p>
            <a:r>
              <a:rPr lang="en-US" sz="3600" dirty="0" smtClean="0"/>
              <a:t>Imagery</a:t>
            </a:r>
          </a:p>
          <a:p>
            <a:r>
              <a:rPr lang="en-US" sz="3600" dirty="0" smtClean="0"/>
              <a:t>Setting</a:t>
            </a:r>
          </a:p>
          <a:p>
            <a:r>
              <a:rPr lang="en-US" sz="3600" dirty="0" smtClean="0"/>
              <a:t>Theme</a:t>
            </a:r>
          </a:p>
          <a:p>
            <a:r>
              <a:rPr lang="en-US" sz="3600" dirty="0" smtClean="0"/>
              <a:t>Arabesque</a:t>
            </a:r>
          </a:p>
          <a:p>
            <a:r>
              <a:rPr lang="en-US" sz="3600" dirty="0" smtClean="0"/>
              <a:t>Grotesque</a:t>
            </a:r>
          </a:p>
          <a:p>
            <a:r>
              <a:rPr lang="en-US" sz="3600" dirty="0" smtClean="0"/>
              <a:t>Absurd</a:t>
            </a:r>
          </a:p>
          <a:p>
            <a:r>
              <a:rPr lang="en-US" sz="3600" dirty="0" smtClean="0"/>
              <a:t>Mood</a:t>
            </a:r>
          </a:p>
        </p:txBody>
      </p:sp>
    </p:spTree>
    <p:extLst>
      <p:ext uri="{BB962C8B-B14F-4D97-AF65-F5344CB8AC3E}">
        <p14:creationId xmlns:p14="http://schemas.microsoft.com/office/powerpoint/2010/main" val="16567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Gothic Genre!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Know the elements of Gothic literature</a:t>
            </a:r>
          </a:p>
          <a:p>
            <a:r>
              <a:rPr lang="en-US" sz="4400" dirty="0" smtClean="0"/>
              <a:t>Know Poe’s motifs</a:t>
            </a:r>
          </a:p>
          <a:p>
            <a:r>
              <a:rPr lang="en-US" sz="4400" dirty="0" smtClean="0"/>
              <a:t>Look back at your notes from the beginning of the unit</a:t>
            </a:r>
          </a:p>
          <a:p>
            <a:r>
              <a:rPr lang="en-US" sz="4400" dirty="0" smtClean="0"/>
              <a:t>Know basics of Poe’s life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9801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Vocabulary!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Know the words from your Gothic unit vocabulary list</a:t>
            </a:r>
          </a:p>
          <a:p>
            <a:r>
              <a:rPr lang="en-US" sz="4400" dirty="0" smtClean="0"/>
              <a:t>10 will be on the test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59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Edgar Allen Poe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a few key facts about him</a:t>
            </a:r>
          </a:p>
          <a:p>
            <a:r>
              <a:rPr lang="en-US" dirty="0" smtClean="0"/>
              <a:t>Stories:</a:t>
            </a:r>
          </a:p>
          <a:p>
            <a:pPr lvl="1"/>
            <a:r>
              <a:rPr lang="en-US" dirty="0" smtClean="0"/>
              <a:t>Masque of the Red Death</a:t>
            </a:r>
          </a:p>
          <a:p>
            <a:pPr lvl="1"/>
            <a:r>
              <a:rPr lang="en-US" dirty="0" smtClean="0"/>
              <a:t>Hop Frog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Raven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74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Faulkner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Rose for Emily</a:t>
            </a:r>
          </a:p>
          <a:p>
            <a:r>
              <a:rPr lang="en-US" dirty="0" smtClean="0"/>
              <a:t>Southern Gothic writer, best known for his ?</a:t>
            </a:r>
          </a:p>
          <a:p>
            <a:r>
              <a:rPr lang="en-US" dirty="0" smtClean="0"/>
              <a:t>In his novels, uses the styles of ?</a:t>
            </a:r>
          </a:p>
          <a:p>
            <a:r>
              <a:rPr lang="en-US" dirty="0" smtClean="0"/>
              <a:t>In this short story, </a:t>
            </a:r>
            <a:r>
              <a:rPr lang="en-US" dirty="0"/>
              <a:t>d</a:t>
            </a:r>
            <a:r>
              <a:rPr lang="en-US" dirty="0" smtClean="0"/>
              <a:t>raws on the Gothic elements of?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61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839200" cy="61722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8800" dirty="0"/>
              <a:t>One common element of the Gothic genre is DECAY.  Provide two examples of decay from any of the Gothic literature we read.</a:t>
            </a:r>
          </a:p>
          <a:p>
            <a:pPr lvl="0"/>
            <a:r>
              <a:rPr lang="en-US" sz="8800" dirty="0"/>
              <a:t>An allegory uses _____________ and ______________ </a:t>
            </a:r>
            <a:r>
              <a:rPr lang="en-US" sz="8800" dirty="0" smtClean="0"/>
              <a:t>as ________to </a:t>
            </a:r>
            <a:r>
              <a:rPr lang="en-US" sz="8800" dirty="0"/>
              <a:t>create </a:t>
            </a:r>
            <a:r>
              <a:rPr lang="en-US" sz="8800"/>
              <a:t>a </a:t>
            </a:r>
            <a:r>
              <a:rPr lang="en-US" sz="8800" smtClean="0"/>
              <a:t>_____________ </a:t>
            </a:r>
            <a:r>
              <a:rPr lang="en-US" sz="8800" dirty="0"/>
              <a:t>meaning beyond the literal meaning. </a:t>
            </a:r>
          </a:p>
          <a:p>
            <a:pPr lvl="0"/>
            <a:r>
              <a:rPr lang="en-US" sz="8800" b="1" dirty="0"/>
              <a:t>Diction</a:t>
            </a:r>
            <a:r>
              <a:rPr lang="en-US" sz="8800" dirty="0"/>
              <a:t> can be defined as: __________________.</a:t>
            </a:r>
          </a:p>
          <a:p>
            <a:pPr lvl="0"/>
            <a:r>
              <a:rPr lang="en-US" sz="8800" dirty="0"/>
              <a:t>To create MOOD, an author uses _____________ and ______________.</a:t>
            </a:r>
          </a:p>
          <a:p>
            <a:pPr lvl="0"/>
            <a:r>
              <a:rPr lang="en-US" sz="8800" dirty="0" smtClean="0"/>
              <a:t>Chose </a:t>
            </a:r>
            <a:r>
              <a:rPr lang="en-US" sz="8800" dirty="0"/>
              <a:t>one of the motifs Poe uses and provide an example of how it is used in one of his works. </a:t>
            </a:r>
          </a:p>
          <a:p>
            <a:pPr lvl="0"/>
            <a:r>
              <a:rPr lang="en-US" sz="8800" dirty="0"/>
              <a:t>Violence against innocent figures is a common Gothic element.  Provide an example from one of the works studied.</a:t>
            </a:r>
          </a:p>
          <a:p>
            <a:pPr lvl="0"/>
            <a:r>
              <a:rPr lang="en-US" sz="8800" dirty="0"/>
              <a:t>The dream experience is another common Gothic element.  Provide an example from one of the works studied.</a:t>
            </a:r>
          </a:p>
          <a:p>
            <a:pPr lvl="0"/>
            <a:r>
              <a:rPr lang="en-US" sz="8800" dirty="0"/>
              <a:t>Choose ONE other common Gothic element.  State it and provide an example from one of the works studied.  </a:t>
            </a:r>
          </a:p>
          <a:p>
            <a:pPr lvl="0"/>
            <a:r>
              <a:rPr lang="en-US" sz="8800" dirty="0"/>
              <a:t>The overall </a:t>
            </a:r>
            <a:r>
              <a:rPr lang="en-US" sz="8800" b="1" dirty="0"/>
              <a:t>allegory</a:t>
            </a:r>
            <a:r>
              <a:rPr lang="en-US" sz="8800" dirty="0"/>
              <a:t> of “The Masque of the Red Death” is:</a:t>
            </a:r>
          </a:p>
          <a:p>
            <a:pPr marL="68580" indent="0">
              <a:buNone/>
            </a:pPr>
            <a:r>
              <a:rPr lang="en-US" sz="8800" dirty="0" smtClean="0"/>
              <a:t>        and </a:t>
            </a:r>
            <a:r>
              <a:rPr lang="en-US" sz="8800" dirty="0"/>
              <a:t>two pieces of evidence to support that are:</a:t>
            </a:r>
          </a:p>
          <a:p>
            <a:pPr lvl="0"/>
            <a:r>
              <a:rPr lang="en-US" sz="8800" dirty="0"/>
              <a:t>Of all the Gothic literature we studied, the BEST example of the arabesque is:</a:t>
            </a:r>
          </a:p>
          <a:p>
            <a:pPr lvl="0"/>
            <a:r>
              <a:rPr lang="en-US" sz="8800" dirty="0"/>
              <a:t>Of all the Gothic literature we studied, the BEST example of the grotesque is: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2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77</TotalTime>
  <Words>353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Consolas</vt:lpstr>
      <vt:lpstr>Corbel</vt:lpstr>
      <vt:lpstr>Wingdings</vt:lpstr>
      <vt:lpstr>Wingdings 2</vt:lpstr>
      <vt:lpstr>Wingdings 3</vt:lpstr>
      <vt:lpstr>Metro</vt:lpstr>
      <vt:lpstr>Gothic Unit Review</vt:lpstr>
      <vt:lpstr>Know each selection!</vt:lpstr>
      <vt:lpstr>Literary Terms!</vt:lpstr>
      <vt:lpstr>Gothic Genre!</vt:lpstr>
      <vt:lpstr>Vocabulary!</vt:lpstr>
      <vt:lpstr>Edgar Allen Poe</vt:lpstr>
      <vt:lpstr>William Faulkner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Gothic Unit Review</dc:title>
  <dc:creator>Cavotta, Kylie    IHS - Staff</dc:creator>
  <cp:lastModifiedBy>Cavotta, Kylie    IHS - Staff</cp:lastModifiedBy>
  <cp:revision>18</cp:revision>
  <dcterms:created xsi:type="dcterms:W3CDTF">2015-12-07T23:04:15Z</dcterms:created>
  <dcterms:modified xsi:type="dcterms:W3CDTF">2020-02-06T22:35:46Z</dcterms:modified>
</cp:coreProperties>
</file>