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43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11/27/2019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Importance of Being Earnest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601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read look for:</a:t>
            </a:r>
            <a:endParaRPr lang="en-US" dirty="0"/>
          </a:p>
        </p:txBody>
      </p:sp>
      <p:sp>
        <p:nvSpPr>
          <p:cNvPr id="3" name="Content Placeholder 2"/>
          <p:cNvSpPr>
            <a:spLocks noGrp="1"/>
          </p:cNvSpPr>
          <p:nvPr>
            <p:ph idx="1"/>
          </p:nvPr>
        </p:nvSpPr>
        <p:spPr/>
        <p:txBody>
          <a:bodyPr/>
          <a:lstStyle/>
          <a:p>
            <a:r>
              <a:rPr lang="en-US" dirty="0" smtClean="0"/>
              <a:t>Irony (all types)</a:t>
            </a:r>
          </a:p>
          <a:p>
            <a:pPr lvl="1"/>
            <a:r>
              <a:rPr lang="en-US" dirty="0" smtClean="0"/>
              <a:t>For example – there are elegant, upper class characters overly concerned with trivial subjects and acting foolishly</a:t>
            </a:r>
          </a:p>
          <a:p>
            <a:pPr lvl="1"/>
            <a:endParaRPr lang="en-US" dirty="0" smtClean="0"/>
          </a:p>
          <a:p>
            <a:pPr lvl="1"/>
            <a:r>
              <a:rPr lang="en-US" dirty="0" smtClean="0"/>
              <a:t>What are the targets of Wilde’s satire?</a:t>
            </a:r>
          </a:p>
          <a:p>
            <a:pPr lvl="1"/>
            <a:r>
              <a:rPr lang="en-US" dirty="0" smtClean="0"/>
              <a:t>Any puns?</a:t>
            </a:r>
          </a:p>
          <a:p>
            <a:pPr lvl="1"/>
            <a:r>
              <a:rPr lang="en-US" dirty="0" smtClean="0"/>
              <a:t>Elements of comedy we discussed?</a:t>
            </a:r>
          </a:p>
        </p:txBody>
      </p:sp>
    </p:spTree>
    <p:extLst>
      <p:ext uri="{BB962C8B-B14F-4D97-AF65-F5344CB8AC3E}">
        <p14:creationId xmlns:p14="http://schemas.microsoft.com/office/powerpoint/2010/main" val="3991294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a:t>
            </a:r>
            <a:endParaRPr lang="en-US" dirty="0"/>
          </a:p>
        </p:txBody>
      </p:sp>
      <p:sp>
        <p:nvSpPr>
          <p:cNvPr id="3" name="Content Placeholder 2"/>
          <p:cNvSpPr>
            <a:spLocks noGrp="1"/>
          </p:cNvSpPr>
          <p:nvPr>
            <p:ph idx="1"/>
          </p:nvPr>
        </p:nvSpPr>
        <p:spPr/>
        <p:txBody>
          <a:bodyPr/>
          <a:lstStyle/>
          <a:p>
            <a:r>
              <a:rPr lang="en-US" dirty="0" smtClean="0"/>
              <a:t>Algernon says, “The very essence of romance is uncertainty. If I ever get married, I’ll certainly try to forget the fact”  What does this statement mean and what might it be critiquing? </a:t>
            </a:r>
          </a:p>
          <a:p>
            <a:r>
              <a:rPr lang="en-US" dirty="0" smtClean="0"/>
              <a:t>In what ways do Algernon and Jack’s views on marriage and love differ? Evidence as support.</a:t>
            </a:r>
          </a:p>
          <a:p>
            <a:r>
              <a:rPr lang="en-US" dirty="0" smtClean="0"/>
              <a:t>What is the absurdity of Jack’s “romantic origin”?</a:t>
            </a:r>
          </a:p>
          <a:p>
            <a:r>
              <a:rPr lang="en-US" dirty="0" smtClean="0"/>
              <a:t>Identify moments in Act I when Wilde uses irony as a comedic device.</a:t>
            </a:r>
            <a:endParaRPr lang="en-US" dirty="0"/>
          </a:p>
        </p:txBody>
      </p:sp>
    </p:spTree>
    <p:extLst>
      <p:ext uri="{BB962C8B-B14F-4D97-AF65-F5344CB8AC3E}">
        <p14:creationId xmlns:p14="http://schemas.microsoft.com/office/powerpoint/2010/main" val="391707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Pre-reading activity – getting into the spirit of Victorian times</a:t>
            </a:r>
            <a:endParaRPr lang="en-US" sz="3200" dirty="0"/>
          </a:p>
        </p:txBody>
      </p:sp>
      <p:sp>
        <p:nvSpPr>
          <p:cNvPr id="3" name="Content Placeholder 2"/>
          <p:cNvSpPr>
            <a:spLocks noGrp="1"/>
          </p:cNvSpPr>
          <p:nvPr>
            <p:ph idx="1"/>
          </p:nvPr>
        </p:nvSpPr>
        <p:spPr>
          <a:xfrm>
            <a:off x="549275" y="1600201"/>
            <a:ext cx="8042276" cy="4719730"/>
          </a:xfrm>
        </p:spPr>
        <p:txBody>
          <a:bodyPr/>
          <a:lstStyle/>
          <a:p>
            <a:r>
              <a:rPr lang="en-US" dirty="0" smtClean="0"/>
              <a:t>On your laptop, </a:t>
            </a:r>
            <a:r>
              <a:rPr lang="en-US" dirty="0"/>
              <a:t>G</a:t>
            </a:r>
            <a:r>
              <a:rPr lang="en-US" dirty="0" smtClean="0"/>
              <a:t>oogle the title </a:t>
            </a:r>
            <a:r>
              <a:rPr lang="en-US" i="1" dirty="0" smtClean="0"/>
              <a:t>Manners and Rules of Good Society</a:t>
            </a:r>
          </a:p>
          <a:p>
            <a:r>
              <a:rPr lang="en-US" dirty="0" smtClean="0"/>
              <a:t>Read the chapters on Introductions, Leaving Cards, and Paying Calls (Chapters II, III, IV)</a:t>
            </a:r>
          </a:p>
          <a:p>
            <a:r>
              <a:rPr lang="en-US" dirty="0" smtClean="0"/>
              <a:t>Based on these rules of etiquette, create a 2-3 minute scene in which you create Victorian characters interacting according to the rules of the times.  You can use any props you find in the room, create simple props, and introduce the scene (setting, characters, etc.) before performing</a:t>
            </a:r>
            <a:endParaRPr lang="en-US" dirty="0"/>
          </a:p>
        </p:txBody>
      </p:sp>
    </p:spTree>
    <p:extLst>
      <p:ext uri="{BB962C8B-B14F-4D97-AF65-F5344CB8AC3E}">
        <p14:creationId xmlns:p14="http://schemas.microsoft.com/office/powerpoint/2010/main" val="366448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scenes . . .</a:t>
            </a:r>
            <a:endParaRPr lang="en-US" dirty="0"/>
          </a:p>
        </p:txBody>
      </p:sp>
      <p:sp>
        <p:nvSpPr>
          <p:cNvPr id="3" name="Content Placeholder 2"/>
          <p:cNvSpPr>
            <a:spLocks noGrp="1"/>
          </p:cNvSpPr>
          <p:nvPr>
            <p:ph idx="1"/>
          </p:nvPr>
        </p:nvSpPr>
        <p:spPr/>
        <p:txBody>
          <a:bodyPr/>
          <a:lstStyle/>
          <a:p>
            <a:r>
              <a:rPr lang="en-US" dirty="0" smtClean="0"/>
              <a:t>What is the effect of these rules of etiquette – both intended and unintended?</a:t>
            </a:r>
          </a:p>
          <a:p>
            <a:r>
              <a:rPr lang="en-US" dirty="0" smtClean="0"/>
              <a:t>How is etiquette used to maintain social status?</a:t>
            </a:r>
          </a:p>
          <a:p>
            <a:r>
              <a:rPr lang="en-US" dirty="0" smtClean="0"/>
              <a:t>What surprised you about the expectations of these manners and about the activity itself?</a:t>
            </a:r>
          </a:p>
          <a:p>
            <a:endParaRPr lang="en-US" dirty="0"/>
          </a:p>
        </p:txBody>
      </p:sp>
    </p:spTree>
    <p:extLst>
      <p:ext uri="{BB962C8B-B14F-4D97-AF65-F5344CB8AC3E}">
        <p14:creationId xmlns:p14="http://schemas.microsoft.com/office/powerpoint/2010/main" val="3147671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Monday</a:t>
            </a:r>
            <a:endParaRPr lang="en-US" dirty="0"/>
          </a:p>
        </p:txBody>
      </p:sp>
      <p:sp>
        <p:nvSpPr>
          <p:cNvPr id="3" name="Content Placeholder 2"/>
          <p:cNvSpPr>
            <a:spLocks noGrp="1"/>
          </p:cNvSpPr>
          <p:nvPr>
            <p:ph idx="1"/>
          </p:nvPr>
        </p:nvSpPr>
        <p:spPr/>
        <p:txBody>
          <a:bodyPr/>
          <a:lstStyle/>
          <a:p>
            <a:r>
              <a:rPr lang="en-US" dirty="0" smtClean="0"/>
              <a:t>Know elements of comedy/literary terms from intro power point and as we practiced in class</a:t>
            </a:r>
          </a:p>
          <a:p>
            <a:r>
              <a:rPr lang="en-US" dirty="0" smtClean="0"/>
              <a:t>Key plot points of play</a:t>
            </a:r>
          </a:p>
          <a:p>
            <a:r>
              <a:rPr lang="en-US" smtClean="0"/>
              <a:t>Focus/targets </a:t>
            </a:r>
            <a:r>
              <a:rPr lang="en-US" dirty="0" smtClean="0"/>
              <a:t>of satire and examples </a:t>
            </a:r>
            <a:r>
              <a:rPr lang="en-US" smtClean="0"/>
              <a:t>as support</a:t>
            </a:r>
            <a:endParaRPr lang="en-US" dirty="0" smtClean="0"/>
          </a:p>
          <a:p>
            <a:endParaRPr lang="en-US" dirty="0" smtClean="0"/>
          </a:p>
          <a:p>
            <a:endParaRPr lang="en-US" dirty="0"/>
          </a:p>
        </p:txBody>
      </p:sp>
    </p:spTree>
    <p:extLst>
      <p:ext uri="{BB962C8B-B14F-4D97-AF65-F5344CB8AC3E}">
        <p14:creationId xmlns:p14="http://schemas.microsoft.com/office/powerpoint/2010/main" val="3330980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49</TotalTime>
  <Words>305</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News Gothic MT</vt:lpstr>
      <vt:lpstr>Wingdings 2</vt:lpstr>
      <vt:lpstr>Breeze</vt:lpstr>
      <vt:lpstr>The Importance of Being Earnest</vt:lpstr>
      <vt:lpstr>As you read look for:</vt:lpstr>
      <vt:lpstr>Act I</vt:lpstr>
      <vt:lpstr>Pre-reading activity – getting into the spirit of Victorian times</vt:lpstr>
      <vt:lpstr>After the scenes . . .</vt:lpstr>
      <vt:lpstr>Test Monday</vt:lpstr>
    </vt:vector>
  </TitlesOfParts>
  <Company>Hasbro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Being Earnest</dc:title>
  <dc:creator>Matthew Cavotta</dc:creator>
  <cp:lastModifiedBy>Cavotta, Kylie    IHS - Staff</cp:lastModifiedBy>
  <cp:revision>6</cp:revision>
  <dcterms:created xsi:type="dcterms:W3CDTF">2019-11-20T04:22:04Z</dcterms:created>
  <dcterms:modified xsi:type="dcterms:W3CDTF">2019-11-27T17:32:05Z</dcterms:modified>
</cp:coreProperties>
</file>