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snapToGrid="0">
      <p:cViewPr varScale="1">
        <p:scale>
          <a:sx n="69" d="100"/>
          <a:sy n="69" d="100"/>
        </p:scale>
        <p:origin x="2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94F77EE-B6E4-48A1-997B-59E271BBE0AB}" type="datetimeFigureOut">
              <a:rPr lang="en-US" smtClean="0"/>
              <a:t>4/5/2020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4F8AFC9-4003-47A1-BB94-510AA5BA2A5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7482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4F77EE-B6E4-48A1-997B-59E271BBE0AB}"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53927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4F77EE-B6E4-48A1-997B-59E271BBE0AB}"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283259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4F77EE-B6E4-48A1-997B-59E271BBE0AB}"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254243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94F77EE-B6E4-48A1-997B-59E271BBE0AB}" type="datetimeFigureOut">
              <a:rPr lang="en-US" smtClean="0"/>
              <a:t>4/5/2020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4F8AFC9-4003-47A1-BB94-510AA5BA2A5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489906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4F77EE-B6E4-48A1-997B-59E271BBE0AB}"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252323341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4F77EE-B6E4-48A1-997B-59E271BBE0AB}"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193456233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4F77EE-B6E4-48A1-997B-59E271BBE0AB}"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45923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F77EE-B6E4-48A1-997B-59E271BBE0AB}"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378939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A94F77EE-B6E4-48A1-997B-59E271BBE0AB}" type="datetimeFigureOut">
              <a:rPr lang="en-US" smtClean="0"/>
              <a:t>4/5/2020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4F8AFC9-4003-47A1-BB94-510AA5BA2A5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06289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A94F77EE-B6E4-48A1-997B-59E271BBE0AB}" type="datetimeFigureOut">
              <a:rPr lang="en-US" smtClean="0"/>
              <a:t>4/5/2020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74F8AFC9-4003-47A1-BB94-510AA5BA2A5D}" type="slidenum">
              <a:rPr lang="en-US" smtClean="0"/>
              <a:t>‹#›</a:t>
            </a:fld>
            <a:endParaRPr lang="en-US"/>
          </a:p>
        </p:txBody>
      </p:sp>
    </p:spTree>
    <p:extLst>
      <p:ext uri="{BB962C8B-B14F-4D97-AF65-F5344CB8AC3E}">
        <p14:creationId xmlns:p14="http://schemas.microsoft.com/office/powerpoint/2010/main" val="105803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94F77EE-B6E4-48A1-997B-59E271BBE0AB}" type="datetimeFigureOut">
              <a:rPr lang="en-US" smtClean="0"/>
              <a:t>4/5/2020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4F8AFC9-4003-47A1-BB94-510AA5BA2A5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062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8123" y="2369128"/>
            <a:ext cx="8869041" cy="1565563"/>
          </a:xfrm>
        </p:spPr>
        <p:txBody>
          <a:bodyPr/>
          <a:lstStyle/>
          <a:p>
            <a:r>
              <a:rPr lang="en-US" sz="4800" dirty="0"/>
              <a:t>Confessional Poets and Women Poets</a:t>
            </a:r>
          </a:p>
        </p:txBody>
      </p:sp>
      <p:sp>
        <p:nvSpPr>
          <p:cNvPr id="3" name="Subtitle 2"/>
          <p:cNvSpPr>
            <a:spLocks noGrp="1"/>
          </p:cNvSpPr>
          <p:nvPr>
            <p:ph type="subTitle" idx="1"/>
          </p:nvPr>
        </p:nvSpPr>
        <p:spPr>
          <a:xfrm>
            <a:off x="2215045" y="4455196"/>
            <a:ext cx="8577646" cy="1211313"/>
          </a:xfrm>
        </p:spPr>
        <p:txBody>
          <a:bodyPr>
            <a:normAutofit fontScale="77500" lnSpcReduction="20000"/>
          </a:bodyPr>
          <a:lstStyle/>
          <a:p>
            <a:r>
              <a:rPr lang="en-US" sz="2600" dirty="0"/>
              <a:t>Sylvia Plath, Anne Sexton</a:t>
            </a:r>
          </a:p>
          <a:p>
            <a:r>
              <a:rPr lang="en-US" sz="2600" i="1" dirty="0"/>
              <a:t>How and why were the confessional poets a reaction to the male dominated beats?</a:t>
            </a:r>
          </a:p>
          <a:p>
            <a:endParaRPr lang="en-US" dirty="0"/>
          </a:p>
        </p:txBody>
      </p:sp>
    </p:spTree>
    <p:extLst>
      <p:ext uri="{BB962C8B-B14F-4D97-AF65-F5344CB8AC3E}">
        <p14:creationId xmlns:p14="http://schemas.microsoft.com/office/powerpoint/2010/main" val="362256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Women’s portrayal</a:t>
            </a:r>
          </a:p>
        </p:txBody>
      </p:sp>
      <p:sp>
        <p:nvSpPr>
          <p:cNvPr id="3" name="Content Placeholder 2"/>
          <p:cNvSpPr>
            <a:spLocks noGrp="1"/>
          </p:cNvSpPr>
          <p:nvPr>
            <p:ph idx="1"/>
          </p:nvPr>
        </p:nvSpPr>
        <p:spPr/>
        <p:txBody>
          <a:bodyPr/>
          <a:lstStyle/>
          <a:p>
            <a:r>
              <a:rPr lang="en-US" sz="2400" dirty="0"/>
              <a:t>Beat writings of Kerouac, Ginsberg and Burroughs:</a:t>
            </a:r>
          </a:p>
          <a:p>
            <a:pPr lvl="1"/>
            <a:r>
              <a:rPr lang="en-US" sz="2400" dirty="0"/>
              <a:t>Women as boring, traditional gender roles, 50s American housewife</a:t>
            </a:r>
          </a:p>
          <a:p>
            <a:pPr lvl="1"/>
            <a:r>
              <a:rPr lang="en-US" sz="2400" dirty="0"/>
              <a:t>Marginalized, repressed women</a:t>
            </a:r>
          </a:p>
          <a:p>
            <a:r>
              <a:rPr lang="en-US" sz="2400" dirty="0"/>
              <a:t>Women beatnik writers did exist, but not widely published or know because of prevailing sexism</a:t>
            </a:r>
          </a:p>
          <a:p>
            <a:pPr lvl="1"/>
            <a:r>
              <a:rPr lang="en-US" sz="2400" dirty="0"/>
              <a:t>Also harder to live ‘bohemian’ lifestyle as a woman in this era</a:t>
            </a:r>
          </a:p>
          <a:p>
            <a:pPr lvl="1"/>
            <a:r>
              <a:rPr lang="en-US" sz="2400" dirty="0"/>
              <a:t>Not really beat women, more confessional poets</a:t>
            </a:r>
          </a:p>
          <a:p>
            <a:endParaRPr lang="en-US" dirty="0"/>
          </a:p>
        </p:txBody>
      </p:sp>
    </p:spTree>
    <p:extLst>
      <p:ext uri="{BB962C8B-B14F-4D97-AF65-F5344CB8AC3E}">
        <p14:creationId xmlns:p14="http://schemas.microsoft.com/office/powerpoint/2010/main" val="63528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Confessional Poetry?</a:t>
            </a:r>
          </a:p>
        </p:txBody>
      </p:sp>
      <p:sp>
        <p:nvSpPr>
          <p:cNvPr id="3" name="Content Placeholder 2"/>
          <p:cNvSpPr>
            <a:spLocks noGrp="1"/>
          </p:cNvSpPr>
          <p:nvPr>
            <p:ph idx="1"/>
          </p:nvPr>
        </p:nvSpPr>
        <p:spPr/>
        <p:txBody>
          <a:bodyPr>
            <a:normAutofit lnSpcReduction="10000"/>
          </a:bodyPr>
          <a:lstStyle/>
          <a:p>
            <a:r>
              <a:rPr lang="en-US" sz="2400" dirty="0"/>
              <a:t>Emerged during the  late1950s and continued through the 1970s </a:t>
            </a:r>
          </a:p>
          <a:p>
            <a:r>
              <a:rPr lang="en-US" sz="2400" dirty="0"/>
              <a:t>Rhyme, rhythm, meter, and/or other common elements of poetry are still used</a:t>
            </a:r>
          </a:p>
          <a:p>
            <a:r>
              <a:rPr lang="en-US" sz="2400" dirty="0"/>
              <a:t>Uses the personal “I”</a:t>
            </a:r>
          </a:p>
          <a:p>
            <a:r>
              <a:rPr lang="en-US" sz="2400" b="1" dirty="0"/>
              <a:t>Subject matter</a:t>
            </a:r>
            <a:r>
              <a:rPr lang="en-US" sz="2400" dirty="0"/>
              <a:t>: Often Intimate and autobiographical  (very personal)</a:t>
            </a:r>
          </a:p>
          <a:p>
            <a:pPr lvl="1"/>
            <a:r>
              <a:rPr lang="en-US" sz="2400" dirty="0"/>
              <a:t>Family life, infidelity, mental disorders, gender roles, suicide, trauma, death, and sexuality</a:t>
            </a:r>
          </a:p>
          <a:p>
            <a:pPr lvl="1"/>
            <a:r>
              <a:rPr lang="en-US" sz="2400" dirty="0"/>
              <a:t> Some of these poets suffered from depression, suicidal tendencies, alcoholism, drug abuse – these struggles are reflected in their poetry</a:t>
            </a:r>
          </a:p>
          <a:p>
            <a:endParaRPr lang="en-US" dirty="0"/>
          </a:p>
        </p:txBody>
      </p:sp>
    </p:spTree>
    <p:extLst>
      <p:ext uri="{BB962C8B-B14F-4D97-AF65-F5344CB8AC3E}">
        <p14:creationId xmlns:p14="http://schemas.microsoft.com/office/powerpoint/2010/main" val="269725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1233055"/>
            <a:ext cx="10178322" cy="4646537"/>
          </a:xfrm>
        </p:spPr>
        <p:txBody>
          <a:bodyPr>
            <a:normAutofit/>
          </a:bodyPr>
          <a:lstStyle/>
          <a:p>
            <a:r>
              <a:rPr lang="en-US" sz="2800" dirty="0"/>
              <a:t>Read </a:t>
            </a:r>
            <a:r>
              <a:rPr lang="en-US" sz="2800" dirty="0">
                <a:solidFill>
                  <a:srgbClr val="7030A0"/>
                </a:solidFill>
              </a:rPr>
              <a:t>“</a:t>
            </a:r>
            <a:r>
              <a:rPr lang="en-US" sz="2800" i="1" dirty="0">
                <a:solidFill>
                  <a:srgbClr val="7030A0"/>
                </a:solidFill>
              </a:rPr>
              <a:t>Mad Girl’s Love Song”</a:t>
            </a:r>
            <a:r>
              <a:rPr lang="en-US" sz="2800" dirty="0">
                <a:solidFill>
                  <a:srgbClr val="7030A0"/>
                </a:solidFill>
              </a:rPr>
              <a:t> </a:t>
            </a:r>
            <a:r>
              <a:rPr lang="en-US" sz="2800" dirty="0"/>
              <a:t>by </a:t>
            </a:r>
            <a:r>
              <a:rPr lang="en-US" sz="2800" dirty="0" smtClean="0">
                <a:solidFill>
                  <a:srgbClr val="7030A0"/>
                </a:solidFill>
              </a:rPr>
              <a:t>Sylvia </a:t>
            </a:r>
            <a:r>
              <a:rPr lang="en-US" sz="2800" dirty="0">
                <a:solidFill>
                  <a:srgbClr val="7030A0"/>
                </a:solidFill>
              </a:rPr>
              <a:t>Plath </a:t>
            </a:r>
            <a:endParaRPr lang="en-US" sz="2800" dirty="0" smtClean="0">
              <a:solidFill>
                <a:srgbClr val="7030A0"/>
              </a:solidFill>
            </a:endParaRPr>
          </a:p>
          <a:p>
            <a:r>
              <a:rPr lang="en-US" sz="2800" dirty="0" smtClean="0"/>
              <a:t>Smith </a:t>
            </a:r>
            <a:r>
              <a:rPr lang="en-US" sz="2800" dirty="0"/>
              <a:t>College, over 400 poems written just while in college, attempted suicide junior year, later married and had two children, but ultimately killed herself at age 30</a:t>
            </a:r>
          </a:p>
          <a:p>
            <a:r>
              <a:rPr lang="en-US" sz="2800" dirty="0"/>
              <a:t>Read </a:t>
            </a:r>
            <a:r>
              <a:rPr lang="en-US" sz="2800" dirty="0">
                <a:solidFill>
                  <a:srgbClr val="7030A0"/>
                </a:solidFill>
              </a:rPr>
              <a:t>“</a:t>
            </a:r>
            <a:r>
              <a:rPr lang="en-US" sz="2800" i="1" dirty="0">
                <a:solidFill>
                  <a:srgbClr val="7030A0"/>
                </a:solidFill>
              </a:rPr>
              <a:t>Housewife”</a:t>
            </a:r>
            <a:r>
              <a:rPr lang="en-US" sz="2800" dirty="0"/>
              <a:t> by </a:t>
            </a:r>
            <a:r>
              <a:rPr lang="en-US" sz="2800" dirty="0">
                <a:solidFill>
                  <a:srgbClr val="7030A0"/>
                </a:solidFill>
              </a:rPr>
              <a:t>Anne Sexton</a:t>
            </a:r>
          </a:p>
          <a:p>
            <a:r>
              <a:rPr lang="en-US" sz="2800" dirty="0"/>
              <a:t>No formal college education, feminist writer, struggled with depression and suicide attempts, idolized Plath, some shocking language for the era, won the Pulitzer Prize for Poetry, ultimately ended her life at age 46</a:t>
            </a:r>
          </a:p>
        </p:txBody>
      </p:sp>
    </p:spTree>
    <p:extLst>
      <p:ext uri="{BB962C8B-B14F-4D97-AF65-F5344CB8AC3E}">
        <p14:creationId xmlns:p14="http://schemas.microsoft.com/office/powerpoint/2010/main" val="344165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22960"/>
          </a:xfrm>
        </p:spPr>
        <p:txBody>
          <a:bodyPr/>
          <a:lstStyle/>
          <a:p>
            <a:r>
              <a:rPr lang="en-US" dirty="0"/>
              <a:t>“Mad Girl’s Love Song” - Plath</a:t>
            </a:r>
          </a:p>
        </p:txBody>
      </p:sp>
      <p:sp>
        <p:nvSpPr>
          <p:cNvPr id="3" name="Content Placeholder 2"/>
          <p:cNvSpPr>
            <a:spLocks noGrp="1"/>
          </p:cNvSpPr>
          <p:nvPr>
            <p:ph idx="1"/>
          </p:nvPr>
        </p:nvSpPr>
        <p:spPr>
          <a:xfrm>
            <a:off x="1251678" y="1205345"/>
            <a:ext cx="10178322" cy="5430982"/>
          </a:xfrm>
        </p:spPr>
        <p:txBody>
          <a:bodyPr>
            <a:normAutofit fontScale="77500" lnSpcReduction="20000"/>
          </a:bodyPr>
          <a:lstStyle/>
          <a:p>
            <a:r>
              <a:rPr lang="en-US" dirty="0"/>
              <a:t>"I shut my eyes and all the world drops dead;</a:t>
            </a:r>
            <a:br>
              <a:rPr lang="en-US" dirty="0"/>
            </a:br>
            <a:r>
              <a:rPr lang="en-US" dirty="0"/>
              <a:t>I lift my lids and all is born again.</a:t>
            </a:r>
            <a:br>
              <a:rPr lang="en-US" dirty="0"/>
            </a:br>
            <a:r>
              <a:rPr lang="en-US" dirty="0"/>
              <a:t>(I think I made you up inside my head.)</a:t>
            </a:r>
            <a:br>
              <a:rPr lang="en-US" dirty="0"/>
            </a:br>
            <a:r>
              <a:rPr lang="en-US" dirty="0"/>
              <a:t/>
            </a:r>
            <a:br>
              <a:rPr lang="en-US" dirty="0"/>
            </a:br>
            <a:r>
              <a:rPr lang="en-US" dirty="0"/>
              <a:t>The stars go waltzing out in blue and red,</a:t>
            </a:r>
            <a:br>
              <a:rPr lang="en-US" dirty="0"/>
            </a:br>
            <a:r>
              <a:rPr lang="en-US" dirty="0"/>
              <a:t>And arbitrary blackness gallops in:</a:t>
            </a:r>
            <a:br>
              <a:rPr lang="en-US" dirty="0"/>
            </a:br>
            <a:r>
              <a:rPr lang="en-US" dirty="0"/>
              <a:t>I shut my eyes and all the world drops dead.</a:t>
            </a:r>
            <a:br>
              <a:rPr lang="en-US" dirty="0"/>
            </a:br>
            <a:r>
              <a:rPr lang="en-US" dirty="0"/>
              <a:t/>
            </a:r>
            <a:br>
              <a:rPr lang="en-US" dirty="0"/>
            </a:br>
            <a:r>
              <a:rPr lang="en-US" dirty="0"/>
              <a:t>I dreamed that you bewitched me into bed</a:t>
            </a:r>
            <a:br>
              <a:rPr lang="en-US" dirty="0"/>
            </a:br>
            <a:r>
              <a:rPr lang="en-US" dirty="0"/>
              <a:t>And sung me moon-struck, kissed me quite insane.</a:t>
            </a:r>
            <a:br>
              <a:rPr lang="en-US" dirty="0"/>
            </a:br>
            <a:r>
              <a:rPr lang="en-US" dirty="0"/>
              <a:t>(I think I made you up inside my head.)</a:t>
            </a:r>
            <a:br>
              <a:rPr lang="en-US" dirty="0"/>
            </a:br>
            <a:r>
              <a:rPr lang="en-US" dirty="0"/>
              <a:t/>
            </a:r>
            <a:br>
              <a:rPr lang="en-US" dirty="0"/>
            </a:br>
            <a:r>
              <a:rPr lang="en-US" dirty="0"/>
              <a:t>God topples from the sky, hell's fires fade:</a:t>
            </a:r>
            <a:br>
              <a:rPr lang="en-US" dirty="0"/>
            </a:br>
            <a:r>
              <a:rPr lang="en-US" dirty="0"/>
              <a:t>Exit seraphim and Satan's men:</a:t>
            </a:r>
            <a:br>
              <a:rPr lang="en-US" dirty="0"/>
            </a:br>
            <a:r>
              <a:rPr lang="en-US" dirty="0"/>
              <a:t>I shut my eyes and all the world drops dead.</a:t>
            </a:r>
            <a:br>
              <a:rPr lang="en-US" dirty="0"/>
            </a:br>
            <a:r>
              <a:rPr lang="en-US" dirty="0"/>
              <a:t/>
            </a:r>
            <a:br>
              <a:rPr lang="en-US" dirty="0"/>
            </a:br>
            <a:r>
              <a:rPr lang="en-US" dirty="0"/>
              <a:t>I fancied you'd return the way you said,</a:t>
            </a:r>
            <a:br>
              <a:rPr lang="en-US" dirty="0"/>
            </a:br>
            <a:r>
              <a:rPr lang="en-US" dirty="0"/>
              <a:t>But I grow old and I forget your name.</a:t>
            </a:r>
            <a:br>
              <a:rPr lang="en-US" dirty="0"/>
            </a:br>
            <a:r>
              <a:rPr lang="en-US" dirty="0"/>
              <a:t>(I think I made you up inside my head.)</a:t>
            </a:r>
            <a:br>
              <a:rPr lang="en-US" dirty="0"/>
            </a:br>
            <a:r>
              <a:rPr lang="en-US" dirty="0"/>
              <a:t/>
            </a:r>
            <a:br>
              <a:rPr lang="en-US" dirty="0"/>
            </a:br>
            <a:r>
              <a:rPr lang="en-US" dirty="0"/>
              <a:t>I should have loved a thunderbird instead;</a:t>
            </a:r>
            <a:br>
              <a:rPr lang="en-US" dirty="0"/>
            </a:br>
            <a:r>
              <a:rPr lang="en-US" dirty="0"/>
              <a:t>At least when spring comes they roar back again.</a:t>
            </a:r>
            <a:br>
              <a:rPr lang="en-US" dirty="0"/>
            </a:br>
            <a:r>
              <a:rPr lang="en-US" dirty="0"/>
              <a:t>I shut my eyes and all the world drops dead.</a:t>
            </a:r>
            <a:br>
              <a:rPr lang="en-US" dirty="0"/>
            </a:br>
            <a:r>
              <a:rPr lang="en-US" dirty="0"/>
              <a:t>(I think I made you up inside my head.)"</a:t>
            </a:r>
          </a:p>
          <a:p>
            <a:endParaRPr lang="en-US" dirty="0"/>
          </a:p>
        </p:txBody>
      </p:sp>
    </p:spTree>
    <p:extLst>
      <p:ext uri="{BB962C8B-B14F-4D97-AF65-F5344CB8AC3E}">
        <p14:creationId xmlns:p14="http://schemas.microsoft.com/office/powerpoint/2010/main" val="421674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75360"/>
          </a:xfrm>
        </p:spPr>
        <p:txBody>
          <a:bodyPr/>
          <a:lstStyle/>
          <a:p>
            <a:r>
              <a:rPr lang="en-US" dirty="0"/>
              <a:t>“Mad Girl’s Love Song”</a:t>
            </a:r>
          </a:p>
        </p:txBody>
      </p:sp>
      <p:sp>
        <p:nvSpPr>
          <p:cNvPr id="3" name="Content Placeholder 2"/>
          <p:cNvSpPr>
            <a:spLocks noGrp="1"/>
          </p:cNvSpPr>
          <p:nvPr>
            <p:ph idx="1"/>
          </p:nvPr>
        </p:nvSpPr>
        <p:spPr>
          <a:xfrm>
            <a:off x="1251678" y="1607127"/>
            <a:ext cx="10178322" cy="4752109"/>
          </a:xfrm>
        </p:spPr>
        <p:txBody>
          <a:bodyPr/>
          <a:lstStyle/>
          <a:p>
            <a:r>
              <a:rPr lang="en-US" sz="2400" dirty="0"/>
              <a:t>How is this poem a love song?</a:t>
            </a:r>
          </a:p>
          <a:p>
            <a:r>
              <a:rPr lang="en-US" sz="2400" dirty="0"/>
              <a:t>Who are the “you” and “I” in the poem?</a:t>
            </a:r>
          </a:p>
          <a:p>
            <a:r>
              <a:rPr lang="en-US" sz="2400" dirty="0"/>
              <a:t>How would you characterize the speaker and why?</a:t>
            </a:r>
          </a:p>
          <a:p>
            <a:r>
              <a:rPr lang="en-US" sz="2400" dirty="0"/>
              <a:t>Note a pattern in the lines – what is the effect?</a:t>
            </a:r>
          </a:p>
          <a:p>
            <a:r>
              <a:rPr lang="en-US" sz="2400" dirty="0"/>
              <a:t>Define seraphim</a:t>
            </a:r>
          </a:p>
          <a:p>
            <a:r>
              <a:rPr lang="en-US" sz="2400" dirty="0"/>
              <a:t>There are many examples of personification – choose the most effective – what is being personified and why is a good choice?</a:t>
            </a:r>
          </a:p>
          <a:p>
            <a:r>
              <a:rPr lang="en-US" sz="2400" dirty="0"/>
              <a:t>How is this a confessional poem?</a:t>
            </a:r>
          </a:p>
          <a:p>
            <a:endParaRPr lang="en-US" dirty="0"/>
          </a:p>
        </p:txBody>
      </p:sp>
    </p:spTree>
    <p:extLst>
      <p:ext uri="{BB962C8B-B14F-4D97-AF65-F5344CB8AC3E}">
        <p14:creationId xmlns:p14="http://schemas.microsoft.com/office/powerpoint/2010/main" val="390367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03070"/>
          </a:xfrm>
        </p:spPr>
        <p:txBody>
          <a:bodyPr/>
          <a:lstStyle/>
          <a:p>
            <a:r>
              <a:rPr lang="en-US" dirty="0"/>
              <a:t>“Housewife” - Sexton</a:t>
            </a:r>
          </a:p>
        </p:txBody>
      </p:sp>
      <p:sp>
        <p:nvSpPr>
          <p:cNvPr id="3" name="Content Placeholder 2"/>
          <p:cNvSpPr>
            <a:spLocks noGrp="1"/>
          </p:cNvSpPr>
          <p:nvPr>
            <p:ph idx="1"/>
          </p:nvPr>
        </p:nvSpPr>
        <p:spPr>
          <a:xfrm>
            <a:off x="1251678" y="1385455"/>
            <a:ext cx="10178322" cy="4494137"/>
          </a:xfrm>
        </p:spPr>
        <p:txBody>
          <a:bodyPr/>
          <a:lstStyle/>
          <a:p>
            <a:r>
              <a:rPr lang="en-US" sz="2400" dirty="0"/>
              <a:t>Some women marry houses.</a:t>
            </a:r>
            <a:br>
              <a:rPr lang="en-US" sz="2400" dirty="0"/>
            </a:br>
            <a:r>
              <a:rPr lang="en-US" sz="2400" dirty="0"/>
              <a:t>It's another kind of skin; it has a heart,</a:t>
            </a:r>
            <a:br>
              <a:rPr lang="en-US" sz="2400" dirty="0"/>
            </a:br>
            <a:r>
              <a:rPr lang="en-US" sz="2400" dirty="0"/>
              <a:t>a mouth, a liver and bowel movements.</a:t>
            </a:r>
            <a:br>
              <a:rPr lang="en-US" sz="2400" dirty="0"/>
            </a:br>
            <a:r>
              <a:rPr lang="en-US" sz="2400" dirty="0"/>
              <a:t>The walls are permanent and pink.</a:t>
            </a:r>
            <a:br>
              <a:rPr lang="en-US" sz="2400" dirty="0"/>
            </a:br>
            <a:r>
              <a:rPr lang="en-US" sz="2400" dirty="0"/>
              <a:t>See how she sits on her knees all day,</a:t>
            </a:r>
            <a:br>
              <a:rPr lang="en-US" sz="2400" dirty="0"/>
            </a:br>
            <a:r>
              <a:rPr lang="en-US" sz="2400" dirty="0"/>
              <a:t>faithfully washing herself down.</a:t>
            </a:r>
            <a:br>
              <a:rPr lang="en-US" sz="2400" dirty="0"/>
            </a:br>
            <a:r>
              <a:rPr lang="en-US" sz="2400" dirty="0"/>
              <a:t>Men enter by force, drawn back like Jonah</a:t>
            </a:r>
            <a:br>
              <a:rPr lang="en-US" sz="2400" dirty="0"/>
            </a:br>
            <a:r>
              <a:rPr lang="en-US" sz="2400" dirty="0"/>
              <a:t>into their fleshy mothers.</a:t>
            </a:r>
            <a:br>
              <a:rPr lang="en-US" sz="2400" dirty="0"/>
            </a:br>
            <a:r>
              <a:rPr lang="en-US" sz="2400" dirty="0"/>
              <a:t>A woman is her mother.</a:t>
            </a:r>
            <a:br>
              <a:rPr lang="en-US" sz="2400" dirty="0"/>
            </a:br>
            <a:r>
              <a:rPr lang="en-US" sz="2400" dirty="0"/>
              <a:t>That's the main thing.</a:t>
            </a:r>
          </a:p>
          <a:p>
            <a:endParaRPr lang="en-US" dirty="0"/>
          </a:p>
        </p:txBody>
      </p:sp>
    </p:spTree>
    <p:extLst>
      <p:ext uri="{BB962C8B-B14F-4D97-AF65-F5344CB8AC3E}">
        <p14:creationId xmlns:p14="http://schemas.microsoft.com/office/powerpoint/2010/main" val="761954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67542"/>
          </a:xfrm>
        </p:spPr>
        <p:txBody>
          <a:bodyPr>
            <a:normAutofit fontScale="90000"/>
          </a:bodyPr>
          <a:lstStyle/>
          <a:p>
            <a:r>
              <a:rPr lang="en-US" dirty="0"/>
              <a:t>“Housewife”</a:t>
            </a:r>
          </a:p>
        </p:txBody>
      </p:sp>
      <p:sp>
        <p:nvSpPr>
          <p:cNvPr id="3" name="Content Placeholder 2"/>
          <p:cNvSpPr>
            <a:spLocks noGrp="1"/>
          </p:cNvSpPr>
          <p:nvPr>
            <p:ph idx="1"/>
          </p:nvPr>
        </p:nvSpPr>
        <p:spPr>
          <a:xfrm>
            <a:off x="1251678" y="1302327"/>
            <a:ext cx="10178322" cy="4577265"/>
          </a:xfrm>
        </p:spPr>
        <p:txBody>
          <a:bodyPr/>
          <a:lstStyle/>
          <a:p>
            <a:r>
              <a:rPr lang="en-US" sz="2400" dirty="0"/>
              <a:t>What might the house represent? (symbolism)</a:t>
            </a:r>
          </a:p>
          <a:p>
            <a:r>
              <a:rPr lang="en-US" sz="2400" dirty="0"/>
              <a:t>How does it have a skin, a heart, a mouth, a liver and bowel movements? (extended metaphor)</a:t>
            </a:r>
          </a:p>
          <a:p>
            <a:r>
              <a:rPr lang="en-US" sz="2400" dirty="0"/>
              <a:t>Explain the last two lines of the poem. </a:t>
            </a:r>
          </a:p>
          <a:p>
            <a:r>
              <a:rPr lang="en-US" sz="2400" dirty="0"/>
              <a:t>Find and define the allusion.</a:t>
            </a:r>
          </a:p>
          <a:p>
            <a:r>
              <a:rPr lang="en-US" sz="2400" dirty="0"/>
              <a:t>What is the poet’s message?</a:t>
            </a:r>
          </a:p>
          <a:p>
            <a:r>
              <a:rPr lang="en-US" sz="2400" dirty="0"/>
              <a:t>What is the poet’s tone? (her attitude toward the subject matter)</a:t>
            </a:r>
          </a:p>
          <a:p>
            <a:endParaRPr lang="en-US" dirty="0"/>
          </a:p>
        </p:txBody>
      </p:sp>
    </p:spTree>
    <p:extLst>
      <p:ext uri="{BB962C8B-B14F-4D97-AF65-F5344CB8AC3E}">
        <p14:creationId xmlns:p14="http://schemas.microsoft.com/office/powerpoint/2010/main" val="41180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61506"/>
          </a:xfrm>
        </p:spPr>
        <p:txBody>
          <a:bodyPr/>
          <a:lstStyle/>
          <a:p>
            <a:r>
              <a:rPr lang="en-US" dirty="0"/>
              <a:t>Sylvia Plath and Anne Sexton</a:t>
            </a:r>
          </a:p>
        </p:txBody>
      </p:sp>
      <p:sp>
        <p:nvSpPr>
          <p:cNvPr id="3" name="Content Placeholder 2"/>
          <p:cNvSpPr>
            <a:spLocks noGrp="1"/>
          </p:cNvSpPr>
          <p:nvPr>
            <p:ph idx="1"/>
          </p:nvPr>
        </p:nvSpPr>
        <p:spPr>
          <a:xfrm>
            <a:off x="1251678" y="1343891"/>
            <a:ext cx="10178322" cy="4535701"/>
          </a:xfrm>
        </p:spPr>
        <p:txBody>
          <a:bodyPr/>
          <a:lstStyle/>
          <a:p>
            <a:r>
              <a:rPr lang="en-US" sz="2400" dirty="0"/>
              <a:t>Discussion Questions</a:t>
            </a:r>
          </a:p>
          <a:p>
            <a:pPr marL="514350" indent="-457200">
              <a:buFont typeface="+mj-lt"/>
              <a:buAutoNum type="arabicPeriod"/>
            </a:pPr>
            <a:r>
              <a:rPr lang="en-US" sz="2400" dirty="0"/>
              <a:t>Why would it be difficult to be a female poet during the 1950s?</a:t>
            </a:r>
          </a:p>
          <a:p>
            <a:pPr marL="514350" indent="-457200">
              <a:buFont typeface="+mj-lt"/>
              <a:buAutoNum type="arabicPeriod"/>
            </a:pPr>
            <a:r>
              <a:rPr lang="en-US" sz="2400" dirty="0"/>
              <a:t>What are they arguing or fighting for with their poetry?</a:t>
            </a:r>
          </a:p>
          <a:p>
            <a:pPr marL="514350" indent="-457200">
              <a:buFont typeface="+mj-lt"/>
              <a:buAutoNum type="arabicPeriod"/>
            </a:pPr>
            <a:r>
              <a:rPr lang="en-US" sz="2400" dirty="0"/>
              <a:t>How would the male beatnik poets respond to the female poetry?</a:t>
            </a:r>
          </a:p>
          <a:p>
            <a:pPr marL="514350" indent="-457200">
              <a:buFont typeface="+mj-lt"/>
              <a:buAutoNum type="arabicPeriod"/>
            </a:pPr>
            <a:r>
              <a:rPr lang="en-US" sz="2400" dirty="0"/>
              <a:t>How would females of the 1950s respond to the female poetry?</a:t>
            </a:r>
          </a:p>
          <a:p>
            <a:pPr marL="514350" indent="-457200">
              <a:buFont typeface="+mj-lt"/>
              <a:buAutoNum type="arabicPeriod"/>
            </a:pPr>
            <a:r>
              <a:rPr lang="en-US" sz="2400" dirty="0"/>
              <a:t>Brainstorm any song lyrics (a form of poetry) of today that promote similar ideas presented in the poems studied this week.</a:t>
            </a:r>
          </a:p>
          <a:p>
            <a:endParaRPr lang="en-US" dirty="0"/>
          </a:p>
        </p:txBody>
      </p:sp>
    </p:spTree>
    <p:extLst>
      <p:ext uri="{BB962C8B-B14F-4D97-AF65-F5344CB8AC3E}">
        <p14:creationId xmlns:p14="http://schemas.microsoft.com/office/powerpoint/2010/main" val="190751850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10</TotalTime>
  <Words>526</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Confessional Poets and Women Poets</vt:lpstr>
      <vt:lpstr>Women’s portrayal</vt:lpstr>
      <vt:lpstr>What is Confessional Poetry?</vt:lpstr>
      <vt:lpstr>PowerPoint Presentation</vt:lpstr>
      <vt:lpstr>“Mad Girl’s Love Song” - Plath</vt:lpstr>
      <vt:lpstr>“Mad Girl’s Love Song”</vt:lpstr>
      <vt:lpstr>“Housewife” - Sexton</vt:lpstr>
      <vt:lpstr>“Housewife”</vt:lpstr>
      <vt:lpstr>Sylvia Plath and Anne Sexton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Cavotta, Kylie    IHS - Staff</dc:creator>
  <cp:lastModifiedBy>Cavotta, Kylie    IHS - Staff</cp:lastModifiedBy>
  <cp:revision>9</cp:revision>
  <dcterms:created xsi:type="dcterms:W3CDTF">2020-04-06T01:11:25Z</dcterms:created>
  <dcterms:modified xsi:type="dcterms:W3CDTF">2020-04-06T01:22:20Z</dcterms:modified>
</cp:coreProperties>
</file>