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2" r:id="rId3"/>
    <p:sldId id="269" r:id="rId4"/>
    <p:sldId id="257" r:id="rId5"/>
    <p:sldId id="258" r:id="rId6"/>
    <p:sldId id="259" r:id="rId7"/>
    <p:sldId id="260" r:id="rId8"/>
    <p:sldId id="261" r:id="rId9"/>
    <p:sldId id="262" r:id="rId10"/>
    <p:sldId id="263" r:id="rId11"/>
    <p:sldId id="264" r:id="rId12"/>
    <p:sldId id="273" r:id="rId13"/>
    <p:sldId id="265" r:id="rId14"/>
    <p:sldId id="266" r:id="rId15"/>
    <p:sldId id="267" r:id="rId16"/>
    <p:sldId id="268"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489F0C-E413-46C3-ABC7-DB130842D038}"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37C5-9757-48A5-94C5-83AA585AB8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489F0C-E413-46C3-ABC7-DB130842D038}"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37C5-9757-48A5-94C5-83AA585AB8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5489F0C-E413-46C3-ABC7-DB130842D038}"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37C5-9757-48A5-94C5-83AA585AB802}"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489F0C-E413-46C3-ABC7-DB130842D038}"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37C5-9757-48A5-94C5-83AA585AB80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489F0C-E413-46C3-ABC7-DB130842D038}"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37C5-9757-48A5-94C5-83AA585AB8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489F0C-E413-46C3-ABC7-DB130842D038}"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37C5-9757-48A5-94C5-83AA585AB802}"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489F0C-E413-46C3-ABC7-DB130842D038}" type="datetimeFigureOut">
              <a:rPr lang="en-US" smtClean="0"/>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AD37C5-9757-48A5-94C5-83AA585AB8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489F0C-E413-46C3-ABC7-DB130842D038}" type="datetimeFigureOut">
              <a:rPr lang="en-US" smtClean="0"/>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AD37C5-9757-48A5-94C5-83AA585AB8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5489F0C-E413-46C3-ABC7-DB130842D038}" type="datetimeFigureOut">
              <a:rPr lang="en-US" smtClean="0"/>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AD37C5-9757-48A5-94C5-83AA585AB8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5489F0C-E413-46C3-ABC7-DB130842D038}"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37C5-9757-48A5-94C5-83AA585AB802}"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489F0C-E413-46C3-ABC7-DB130842D038}"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37C5-9757-48A5-94C5-83AA585AB802}"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5489F0C-E413-46C3-ABC7-DB130842D038}" type="datetimeFigureOut">
              <a:rPr lang="en-US" smtClean="0"/>
              <a:t>3/12/2020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DAD37C5-9757-48A5-94C5-83AA585AB802}"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Beloved Discussion 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99622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The chain gang – how does it add to the characterization of Paul D?</a:t>
            </a:r>
          </a:p>
          <a:p>
            <a:r>
              <a:rPr lang="en-US" sz="3200" dirty="0" smtClean="0"/>
              <a:t>Significant imagery/diction/personification/motifs?</a:t>
            </a:r>
            <a:endParaRPr lang="en-US" sz="3200" dirty="0"/>
          </a:p>
        </p:txBody>
      </p:sp>
      <p:sp>
        <p:nvSpPr>
          <p:cNvPr id="3" name="Title 2"/>
          <p:cNvSpPr>
            <a:spLocks noGrp="1"/>
          </p:cNvSpPr>
          <p:nvPr>
            <p:ph type="title"/>
          </p:nvPr>
        </p:nvSpPr>
        <p:spPr/>
        <p:txBody>
          <a:bodyPr/>
          <a:lstStyle/>
          <a:p>
            <a:r>
              <a:rPr lang="en-US" dirty="0" smtClean="0"/>
              <a:t>Chapter 10</a:t>
            </a:r>
            <a:endParaRPr lang="en-US" dirty="0"/>
          </a:p>
        </p:txBody>
      </p:sp>
    </p:spTree>
    <p:extLst>
      <p:ext uri="{BB962C8B-B14F-4D97-AF65-F5344CB8AC3E}">
        <p14:creationId xmlns:p14="http://schemas.microsoft.com/office/powerpoint/2010/main" val="301762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5029200"/>
          </a:xfrm>
        </p:spPr>
        <p:txBody>
          <a:bodyPr>
            <a:normAutofit fontScale="92500" lnSpcReduction="10000"/>
          </a:bodyPr>
          <a:lstStyle/>
          <a:p>
            <a:r>
              <a:rPr lang="en-US" dirty="0" smtClean="0"/>
              <a:t>With your group:  (</a:t>
            </a:r>
            <a:r>
              <a:rPr lang="en-US" dirty="0"/>
              <a:t>All groups) Paraphrase Baby Suggs’ message to her congregation</a:t>
            </a:r>
          </a:p>
          <a:p>
            <a:r>
              <a:rPr lang="en-US" dirty="0"/>
              <a:t>Why did her message resonate with the community?</a:t>
            </a:r>
          </a:p>
          <a:p>
            <a:endParaRPr lang="en-US" dirty="0" smtClean="0"/>
          </a:p>
          <a:p>
            <a:r>
              <a:rPr lang="en-US" dirty="0" smtClean="0"/>
              <a:t>Within your chapter, find and discuss:</a:t>
            </a:r>
          </a:p>
          <a:p>
            <a:pPr lvl="1"/>
            <a:r>
              <a:rPr lang="en-US" sz="2400" dirty="0" smtClean="0"/>
              <a:t>Significant plot developments</a:t>
            </a:r>
            <a:endParaRPr lang="en-US" sz="2400" dirty="0"/>
          </a:p>
          <a:p>
            <a:pPr lvl="1"/>
            <a:r>
              <a:rPr lang="en-US" sz="2400" dirty="0" smtClean="0"/>
              <a:t>Characterization of main characters/character development – choose  at least two characters</a:t>
            </a:r>
          </a:p>
          <a:p>
            <a:pPr lvl="1"/>
            <a:r>
              <a:rPr lang="en-US" sz="2400" dirty="0" smtClean="0"/>
              <a:t>Any symbols?</a:t>
            </a:r>
          </a:p>
          <a:p>
            <a:pPr lvl="1"/>
            <a:r>
              <a:rPr lang="en-US" sz="2400" dirty="0" smtClean="0"/>
              <a:t>Continued motifs?</a:t>
            </a:r>
          </a:p>
          <a:p>
            <a:pPr lvl="1"/>
            <a:r>
              <a:rPr lang="en-US" sz="2400" dirty="0" smtClean="0"/>
              <a:t>Past/present/future thematic development</a:t>
            </a:r>
          </a:p>
          <a:p>
            <a:pPr lvl="1"/>
            <a:r>
              <a:rPr lang="en-US" sz="2400" dirty="0" smtClean="0"/>
              <a:t>Significant diction/imagery/figurative language – at least one of each, with page numbers</a:t>
            </a:r>
          </a:p>
        </p:txBody>
      </p:sp>
      <p:sp>
        <p:nvSpPr>
          <p:cNvPr id="3" name="Title 2"/>
          <p:cNvSpPr>
            <a:spLocks noGrp="1"/>
          </p:cNvSpPr>
          <p:nvPr>
            <p:ph type="title"/>
          </p:nvPr>
        </p:nvSpPr>
        <p:spPr/>
        <p:txBody>
          <a:bodyPr/>
          <a:lstStyle/>
          <a:p>
            <a:r>
              <a:rPr lang="en-US" dirty="0" smtClean="0"/>
              <a:t>Chapters 11-13</a:t>
            </a:r>
            <a:endParaRPr lang="en-US" dirty="0"/>
          </a:p>
        </p:txBody>
      </p:sp>
    </p:spTree>
    <p:extLst>
      <p:ext uri="{BB962C8B-B14F-4D97-AF65-F5344CB8AC3E}">
        <p14:creationId xmlns:p14="http://schemas.microsoft.com/office/powerpoint/2010/main" val="1648672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the significance of Beloved losing a tooth?</a:t>
            </a:r>
          </a:p>
          <a:p>
            <a:r>
              <a:rPr lang="en-US" dirty="0" smtClean="0"/>
              <a:t>What is the purpose of the backstory about the party at 124?</a:t>
            </a:r>
          </a:p>
          <a:p>
            <a:r>
              <a:rPr lang="en-US" dirty="0" smtClean="0"/>
              <a:t>What else to we learn about the nature of freedom through Baby Suggs? About the nature of slavery and the Garner’s special type of slavery and how Mr. Garner justified it?</a:t>
            </a:r>
            <a:endParaRPr lang="en-US" dirty="0"/>
          </a:p>
        </p:txBody>
      </p:sp>
      <p:sp>
        <p:nvSpPr>
          <p:cNvPr id="3" name="Title 2"/>
          <p:cNvSpPr>
            <a:spLocks noGrp="1"/>
          </p:cNvSpPr>
          <p:nvPr>
            <p:ph type="title"/>
          </p:nvPr>
        </p:nvSpPr>
        <p:spPr/>
        <p:txBody>
          <a:bodyPr/>
          <a:lstStyle/>
          <a:p>
            <a:r>
              <a:rPr lang="en-US" dirty="0" smtClean="0"/>
              <a:t>Chapters 14-15</a:t>
            </a:r>
            <a:endParaRPr lang="en-US" dirty="0"/>
          </a:p>
        </p:txBody>
      </p:sp>
    </p:spTree>
    <p:extLst>
      <p:ext uri="{BB962C8B-B14F-4D97-AF65-F5344CB8AC3E}">
        <p14:creationId xmlns:p14="http://schemas.microsoft.com/office/powerpoint/2010/main" val="2500747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572000"/>
          </a:xfrm>
        </p:spPr>
        <p:txBody>
          <a:bodyPr>
            <a:normAutofit/>
          </a:bodyPr>
          <a:lstStyle/>
          <a:p>
            <a:r>
              <a:rPr lang="en-US" dirty="0" smtClean="0"/>
              <a:t>Guidelines:</a:t>
            </a:r>
          </a:p>
          <a:p>
            <a:r>
              <a:rPr lang="en-US" dirty="0" smtClean="0"/>
              <a:t>To rid yourself of the penny:</a:t>
            </a:r>
          </a:p>
          <a:p>
            <a:pPr lvl="1"/>
            <a:r>
              <a:rPr lang="en-US" sz="2400" dirty="0" smtClean="0"/>
              <a:t>Pose a question based on a significant QUOTE (must provide page number and must meet teacher standard as a meaningful quote and question)</a:t>
            </a:r>
          </a:p>
          <a:p>
            <a:pPr lvl="1"/>
            <a:r>
              <a:rPr lang="en-US" sz="2400" dirty="0" smtClean="0"/>
              <a:t>Answer a question posed</a:t>
            </a:r>
          </a:p>
          <a:p>
            <a:pPr lvl="1"/>
            <a:r>
              <a:rPr lang="en-US" sz="2400" dirty="0" smtClean="0"/>
              <a:t>Follow up on another student’s answer</a:t>
            </a:r>
          </a:p>
          <a:p>
            <a:pPr lvl="1"/>
            <a:r>
              <a:rPr lang="en-US" sz="2400" dirty="0" smtClean="0"/>
              <a:t>Note a motif and comment on its significance</a:t>
            </a:r>
          </a:p>
          <a:p>
            <a:pPr lvl="1"/>
            <a:r>
              <a:rPr lang="en-US" sz="2400" dirty="0" smtClean="0"/>
              <a:t>Note a continuing theme of past/present/future</a:t>
            </a:r>
            <a:endParaRPr lang="en-US" sz="2400" dirty="0"/>
          </a:p>
        </p:txBody>
      </p:sp>
      <p:sp>
        <p:nvSpPr>
          <p:cNvPr id="3" name="Title 2"/>
          <p:cNvSpPr>
            <a:spLocks noGrp="1"/>
          </p:cNvSpPr>
          <p:nvPr>
            <p:ph type="title"/>
          </p:nvPr>
        </p:nvSpPr>
        <p:spPr/>
        <p:txBody>
          <a:bodyPr>
            <a:normAutofit fontScale="90000"/>
          </a:bodyPr>
          <a:lstStyle/>
          <a:p>
            <a:r>
              <a:rPr lang="en-US" dirty="0" smtClean="0"/>
              <a:t>A penny for your thoughts</a:t>
            </a:r>
            <a:br>
              <a:rPr lang="en-US" dirty="0" smtClean="0"/>
            </a:br>
            <a:r>
              <a:rPr lang="en-US" dirty="0" smtClean="0"/>
              <a:t>Chapters 16-18</a:t>
            </a:r>
            <a:endParaRPr lang="en-US" dirty="0"/>
          </a:p>
        </p:txBody>
      </p:sp>
    </p:spTree>
    <p:extLst>
      <p:ext uri="{BB962C8B-B14F-4D97-AF65-F5344CB8AC3E}">
        <p14:creationId xmlns:p14="http://schemas.microsoft.com/office/powerpoint/2010/main" val="1393745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438400"/>
            <a:ext cx="8305800" cy="4114800"/>
          </a:xfrm>
        </p:spPr>
        <p:txBody>
          <a:bodyPr>
            <a:normAutofit/>
          </a:bodyPr>
          <a:lstStyle/>
          <a:p>
            <a:r>
              <a:rPr lang="en-US" dirty="0" smtClean="0"/>
              <a:t>In this chapter we get Stamp’s thoughts about his internal conflicts, his search for identity, his connection to Denver and Baby Suggs and his place in the community.</a:t>
            </a:r>
          </a:p>
          <a:p>
            <a:r>
              <a:rPr lang="en-US" dirty="0" smtClean="0"/>
              <a:t>Write a thesis statement that addresses one or some of those topics or an idea of your own connected to the concept of Stamp and how he sees himself and how it is connected to the meaning of the work as a whole.</a:t>
            </a:r>
          </a:p>
          <a:p>
            <a:r>
              <a:rPr lang="en-US" dirty="0" smtClean="0"/>
              <a:t>Then, with bullet points, write out how you would support this thesis</a:t>
            </a:r>
            <a:endParaRPr lang="en-US" dirty="0"/>
          </a:p>
        </p:txBody>
      </p:sp>
      <p:sp>
        <p:nvSpPr>
          <p:cNvPr id="3" name="Title 2"/>
          <p:cNvSpPr>
            <a:spLocks noGrp="1"/>
          </p:cNvSpPr>
          <p:nvPr>
            <p:ph type="title"/>
          </p:nvPr>
        </p:nvSpPr>
        <p:spPr>
          <a:xfrm>
            <a:off x="457200" y="533400"/>
            <a:ext cx="8229600" cy="1252728"/>
          </a:xfrm>
        </p:spPr>
        <p:txBody>
          <a:bodyPr>
            <a:normAutofit fontScale="90000"/>
          </a:bodyPr>
          <a:lstStyle/>
          <a:p>
            <a:r>
              <a:rPr lang="en-US" dirty="0" smtClean="0"/>
              <a:t>Chapter 19 – Stamp Paid/Thesis statement practice and evidence work</a:t>
            </a:r>
            <a:endParaRPr lang="en-US" dirty="0"/>
          </a:p>
        </p:txBody>
      </p:sp>
    </p:spTree>
    <p:extLst>
      <p:ext uri="{BB962C8B-B14F-4D97-AF65-F5344CB8AC3E}">
        <p14:creationId xmlns:p14="http://schemas.microsoft.com/office/powerpoint/2010/main" val="4214589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572000"/>
          </a:xfrm>
        </p:spPr>
        <p:txBody>
          <a:bodyPr>
            <a:normAutofit/>
          </a:bodyPr>
          <a:lstStyle/>
          <a:p>
            <a:r>
              <a:rPr lang="en-US" sz="3200" dirty="0" err="1" smtClean="0"/>
              <a:t>Sethe</a:t>
            </a:r>
            <a:r>
              <a:rPr lang="en-US" sz="3200" dirty="0" smtClean="0"/>
              <a:t> is also struggling with internal conflicts, her identity and her place in the community.</a:t>
            </a:r>
          </a:p>
          <a:p>
            <a:r>
              <a:rPr lang="en-US" sz="3200" dirty="0" smtClean="0"/>
              <a:t>Create a thesis statement centering on how </a:t>
            </a:r>
            <a:r>
              <a:rPr lang="en-US" sz="3200" dirty="0" err="1" smtClean="0"/>
              <a:t>Sethe</a:t>
            </a:r>
            <a:r>
              <a:rPr lang="en-US" sz="3200" dirty="0" smtClean="0"/>
              <a:t> views herself vs. how others view her.</a:t>
            </a:r>
          </a:p>
          <a:p>
            <a:r>
              <a:rPr lang="en-US" sz="3200" dirty="0" smtClean="0"/>
              <a:t>Find evidence to support your argument (</a:t>
            </a:r>
            <a:r>
              <a:rPr lang="en-US" sz="3200" smtClean="0"/>
              <a:t>bullet points)</a:t>
            </a:r>
            <a:endParaRPr lang="en-US" sz="3200" dirty="0"/>
          </a:p>
        </p:txBody>
      </p:sp>
      <p:sp>
        <p:nvSpPr>
          <p:cNvPr id="3" name="Title 2"/>
          <p:cNvSpPr>
            <a:spLocks noGrp="1"/>
          </p:cNvSpPr>
          <p:nvPr>
            <p:ph type="title"/>
          </p:nvPr>
        </p:nvSpPr>
        <p:spPr/>
        <p:txBody>
          <a:bodyPr/>
          <a:lstStyle/>
          <a:p>
            <a:r>
              <a:rPr lang="en-US" dirty="0" smtClean="0"/>
              <a:t>Thesis work continued</a:t>
            </a:r>
            <a:endParaRPr lang="en-US" dirty="0"/>
          </a:p>
        </p:txBody>
      </p:sp>
    </p:spTree>
    <p:extLst>
      <p:ext uri="{BB962C8B-B14F-4D97-AF65-F5344CB8AC3E}">
        <p14:creationId xmlns:p14="http://schemas.microsoft.com/office/powerpoint/2010/main" val="3649775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lnSpcReduction="10000"/>
          </a:bodyPr>
          <a:lstStyle/>
          <a:p>
            <a:r>
              <a:rPr lang="en-US" sz="2800" dirty="0" smtClean="0"/>
              <a:t>Make a list of motifs – old and new ones – what do they mean?</a:t>
            </a:r>
          </a:p>
          <a:p>
            <a:r>
              <a:rPr lang="en-US" sz="2800" dirty="0" smtClean="0"/>
              <a:t>Where is Beloved?</a:t>
            </a:r>
          </a:p>
          <a:p>
            <a:r>
              <a:rPr lang="en-US" sz="2800" dirty="0" smtClean="0"/>
              <a:t>What is the hot thing?</a:t>
            </a:r>
          </a:p>
          <a:p>
            <a:r>
              <a:rPr lang="en-US" sz="2800" dirty="0" smtClean="0"/>
              <a:t>End of chapter 23 – mark who you think is speaking in the short dialogs – How do you know?</a:t>
            </a:r>
          </a:p>
          <a:p>
            <a:r>
              <a:rPr lang="en-US" sz="2800" dirty="0" smtClean="0"/>
              <a:t>What is the overall effect of these </a:t>
            </a:r>
            <a:r>
              <a:rPr lang="en-US" sz="2800" smtClean="0"/>
              <a:t>two chapters?</a:t>
            </a:r>
            <a:endParaRPr lang="en-US" sz="2800" dirty="0"/>
          </a:p>
        </p:txBody>
      </p:sp>
      <p:sp>
        <p:nvSpPr>
          <p:cNvPr id="3" name="Title 2"/>
          <p:cNvSpPr>
            <a:spLocks noGrp="1"/>
          </p:cNvSpPr>
          <p:nvPr>
            <p:ph type="title"/>
          </p:nvPr>
        </p:nvSpPr>
        <p:spPr/>
        <p:txBody>
          <a:bodyPr>
            <a:normAutofit fontScale="90000"/>
          </a:bodyPr>
          <a:lstStyle/>
          <a:p>
            <a:r>
              <a:rPr lang="en-US" dirty="0" smtClean="0"/>
              <a:t>Chapters 22 and 23</a:t>
            </a:r>
            <a:br>
              <a:rPr lang="en-US" dirty="0" smtClean="0"/>
            </a:br>
            <a:r>
              <a:rPr lang="en-US" dirty="0" smtClean="0"/>
              <a:t>Stream of consciousness</a:t>
            </a:r>
            <a:endParaRPr lang="en-US" dirty="0"/>
          </a:p>
        </p:txBody>
      </p:sp>
    </p:spTree>
    <p:extLst>
      <p:ext uri="{BB962C8B-B14F-4D97-AF65-F5344CB8AC3E}">
        <p14:creationId xmlns:p14="http://schemas.microsoft.com/office/powerpoint/2010/main" val="2095264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4876800"/>
          </a:xfrm>
        </p:spPr>
        <p:txBody>
          <a:bodyPr>
            <a:normAutofit fontScale="92500" lnSpcReduction="10000"/>
          </a:bodyPr>
          <a:lstStyle/>
          <a:p>
            <a:r>
              <a:rPr lang="en-US" dirty="0" smtClean="0"/>
              <a:t>On notebook paper, respond to the following discussion questions, </a:t>
            </a:r>
            <a:r>
              <a:rPr lang="en-US" u="sng" dirty="0" smtClean="0"/>
              <a:t>leaving at least 3-4 lines in between your responses. </a:t>
            </a:r>
          </a:p>
          <a:p>
            <a:r>
              <a:rPr lang="en-US" dirty="0" smtClean="0"/>
              <a:t>1. What is the “hot thing”?</a:t>
            </a:r>
          </a:p>
          <a:p>
            <a:r>
              <a:rPr lang="en-US" dirty="0"/>
              <a:t>2</a:t>
            </a:r>
            <a:r>
              <a:rPr lang="en-US" dirty="0" smtClean="0"/>
              <a:t>. How is Denver being affected by her past in this chapter and how does she overcome it? Similarly, how do the women in the town overcome their pasts, particularly Ella?</a:t>
            </a:r>
            <a:endParaRPr lang="en-US" dirty="0"/>
          </a:p>
          <a:p>
            <a:r>
              <a:rPr lang="en-US" dirty="0" smtClean="0"/>
              <a:t>3. Is Beloved actually pregnant or is her bloated belly merely a symbol? Is so, of what? </a:t>
            </a:r>
          </a:p>
          <a:p>
            <a:r>
              <a:rPr lang="en-US" dirty="0" smtClean="0"/>
              <a:t>4. What is the purpose of describing the coin holder sitting on the shelf at the </a:t>
            </a:r>
            <a:r>
              <a:rPr lang="en-US" dirty="0" err="1" smtClean="0"/>
              <a:t>Bodwin</a:t>
            </a:r>
            <a:r>
              <a:rPr lang="en-US" dirty="0" err="1"/>
              <a:t>s</a:t>
            </a:r>
            <a:r>
              <a:rPr lang="en-US" dirty="0" smtClean="0"/>
              <a:t>? (page 300)</a:t>
            </a:r>
          </a:p>
          <a:p>
            <a:r>
              <a:rPr lang="en-US" dirty="0" smtClean="0"/>
              <a:t>5. What do you make of the last scene of the chapter, specifically the last two paragraphs, and the imagery within? </a:t>
            </a:r>
            <a:endParaRPr lang="en-US" dirty="0"/>
          </a:p>
        </p:txBody>
      </p:sp>
      <p:sp>
        <p:nvSpPr>
          <p:cNvPr id="3" name="Title 2"/>
          <p:cNvSpPr>
            <a:spLocks noGrp="1"/>
          </p:cNvSpPr>
          <p:nvPr>
            <p:ph type="title"/>
          </p:nvPr>
        </p:nvSpPr>
        <p:spPr/>
        <p:txBody>
          <a:bodyPr/>
          <a:lstStyle/>
          <a:p>
            <a:r>
              <a:rPr lang="en-US" dirty="0" smtClean="0"/>
              <a:t>Chapter 26</a:t>
            </a:r>
            <a:endParaRPr lang="en-US" dirty="0"/>
          </a:p>
        </p:txBody>
      </p:sp>
    </p:spTree>
    <p:extLst>
      <p:ext uri="{BB962C8B-B14F-4D97-AF65-F5344CB8AC3E}">
        <p14:creationId xmlns:p14="http://schemas.microsoft.com/office/powerpoint/2010/main" val="1528967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4114800"/>
          </a:xfrm>
        </p:spPr>
        <p:txBody>
          <a:bodyPr>
            <a:normAutofit lnSpcReduction="10000"/>
          </a:bodyPr>
          <a:lstStyle/>
          <a:p>
            <a:r>
              <a:rPr lang="en-US" dirty="0" smtClean="0"/>
              <a:t>How does Beloved change Denver? </a:t>
            </a:r>
            <a:r>
              <a:rPr lang="en-US" dirty="0" err="1" smtClean="0"/>
              <a:t>Sethe</a:t>
            </a:r>
            <a:r>
              <a:rPr lang="en-US" dirty="0" smtClean="0"/>
              <a:t>?</a:t>
            </a:r>
          </a:p>
          <a:p>
            <a:r>
              <a:rPr lang="en-US" dirty="0" smtClean="0"/>
              <a:t>What is to be understood from the repeated phrase in the last chapter?</a:t>
            </a:r>
          </a:p>
          <a:p>
            <a:r>
              <a:rPr lang="en-US" dirty="0"/>
              <a:t>Re-read the opening scenes of the novel to page 6 ending at “the baby blood that soaked her fingers like oil.” What are your reactions to this beginning of the novel now, knowing the entirety of the story? How is it different from your first read? Why would Morrison open her novel this way? What imagery stands out? How do these opening scenes function in relation to the novel as a whole?</a:t>
            </a:r>
          </a:p>
          <a:p>
            <a:endParaRPr lang="en-US" dirty="0"/>
          </a:p>
        </p:txBody>
      </p:sp>
      <p:sp>
        <p:nvSpPr>
          <p:cNvPr id="3" name="Title 2"/>
          <p:cNvSpPr>
            <a:spLocks noGrp="1"/>
          </p:cNvSpPr>
          <p:nvPr>
            <p:ph type="title"/>
          </p:nvPr>
        </p:nvSpPr>
        <p:spPr/>
        <p:txBody>
          <a:bodyPr/>
          <a:lstStyle/>
          <a:p>
            <a:r>
              <a:rPr lang="en-US" dirty="0" smtClean="0"/>
              <a:t>End of novel</a:t>
            </a:r>
            <a:endParaRPr lang="en-US" dirty="0"/>
          </a:p>
        </p:txBody>
      </p:sp>
    </p:spTree>
    <p:extLst>
      <p:ext uri="{BB962C8B-B14F-4D97-AF65-F5344CB8AC3E}">
        <p14:creationId xmlns:p14="http://schemas.microsoft.com/office/powerpoint/2010/main" val="3791473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3840163"/>
          </a:xfrm>
        </p:spPr>
        <p:txBody>
          <a:bodyPr/>
          <a:lstStyle/>
          <a:p>
            <a:r>
              <a:rPr lang="en-US" dirty="0" smtClean="0"/>
              <a:t>On  your notecard – </a:t>
            </a:r>
          </a:p>
          <a:p>
            <a:r>
              <a:rPr lang="en-US" dirty="0" smtClean="0"/>
              <a:t>What plot questions do you have – write them and try to answer within your group.</a:t>
            </a:r>
          </a:p>
          <a:p>
            <a:r>
              <a:rPr lang="en-US" dirty="0" smtClean="0"/>
              <a:t>What did you notice about Morrison’s STYLE and </a:t>
            </a:r>
            <a:r>
              <a:rPr lang="en-US" b="1" dirty="0" smtClean="0"/>
              <a:t>MOTIFS</a:t>
            </a:r>
          </a:p>
          <a:p>
            <a:r>
              <a:rPr lang="en-US" dirty="0" smtClean="0"/>
              <a:t>Chose one passage that is worthy of discussion – write the page and the opening line – be ready to share why it’s significant</a:t>
            </a:r>
          </a:p>
        </p:txBody>
      </p:sp>
      <p:sp>
        <p:nvSpPr>
          <p:cNvPr id="3" name="Title 2"/>
          <p:cNvSpPr>
            <a:spLocks noGrp="1"/>
          </p:cNvSpPr>
          <p:nvPr>
            <p:ph type="title"/>
          </p:nvPr>
        </p:nvSpPr>
        <p:spPr/>
        <p:txBody>
          <a:bodyPr/>
          <a:lstStyle/>
          <a:p>
            <a:r>
              <a:rPr lang="en-US" smtClean="0"/>
              <a:t>Beloved</a:t>
            </a:r>
            <a:endParaRPr lang="en-US"/>
          </a:p>
        </p:txBody>
      </p:sp>
    </p:spTree>
    <p:extLst>
      <p:ext uri="{BB962C8B-B14F-4D97-AF65-F5344CB8AC3E}">
        <p14:creationId xmlns:p14="http://schemas.microsoft.com/office/powerpoint/2010/main" val="3039975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057400"/>
            <a:ext cx="7408333" cy="4191000"/>
          </a:xfrm>
        </p:spPr>
        <p:txBody>
          <a:bodyPr>
            <a:normAutofit fontScale="92500" lnSpcReduction="10000"/>
          </a:bodyPr>
          <a:lstStyle/>
          <a:p>
            <a:r>
              <a:rPr lang="en-US" dirty="0" smtClean="0"/>
              <a:t>What motifs do you notice in these opening chapters</a:t>
            </a:r>
          </a:p>
          <a:p>
            <a:r>
              <a:rPr lang="en-US" dirty="0" smtClean="0"/>
              <a:t>Comment on the two opening sentences of the novel</a:t>
            </a:r>
          </a:p>
          <a:p>
            <a:r>
              <a:rPr lang="en-US" dirty="0" smtClean="0"/>
              <a:t>Characterize the ghost</a:t>
            </a:r>
          </a:p>
          <a:p>
            <a:r>
              <a:rPr lang="en-US" dirty="0" smtClean="0"/>
              <a:t>Characterize Paul D – quote as evidence?</a:t>
            </a:r>
          </a:p>
          <a:p>
            <a:r>
              <a:rPr lang="en-US" dirty="0"/>
              <a:t>In Chapter 1, what do Paul, </a:t>
            </a:r>
            <a:r>
              <a:rPr lang="en-US" dirty="0" err="1"/>
              <a:t>Sethe</a:t>
            </a:r>
            <a:r>
              <a:rPr lang="en-US" dirty="0"/>
              <a:t>, and Denver each seem to want? Be specific and give evidence to support your ideas</a:t>
            </a:r>
            <a:r>
              <a:rPr lang="en-US" dirty="0" smtClean="0"/>
              <a:t>.</a:t>
            </a:r>
          </a:p>
          <a:p>
            <a:r>
              <a:rPr lang="en-US" dirty="0" smtClean="0"/>
              <a:t>Repetition of </a:t>
            </a:r>
            <a:r>
              <a:rPr lang="en-US" dirty="0" err="1" smtClean="0"/>
              <a:t>Sethe’s</a:t>
            </a:r>
            <a:r>
              <a:rPr lang="en-US" dirty="0" smtClean="0"/>
              <a:t> “they took my milk”</a:t>
            </a:r>
          </a:p>
          <a:p>
            <a:r>
              <a:rPr lang="en-US" dirty="0"/>
              <a:t>In Chapter 2, we hear stories from </a:t>
            </a:r>
            <a:r>
              <a:rPr lang="en-US" u="sng" dirty="0"/>
              <a:t>the past </a:t>
            </a:r>
            <a:r>
              <a:rPr lang="en-US" dirty="0"/>
              <a:t>for Baby Suggs, </a:t>
            </a:r>
            <a:r>
              <a:rPr lang="en-US" dirty="0" err="1"/>
              <a:t>Sixo</a:t>
            </a:r>
            <a:r>
              <a:rPr lang="en-US" dirty="0"/>
              <a:t>, and </a:t>
            </a:r>
            <a:r>
              <a:rPr lang="en-US" dirty="0" err="1"/>
              <a:t>Sethe</a:t>
            </a:r>
            <a:r>
              <a:rPr lang="en-US" dirty="0"/>
              <a:t>. Characterize each story—what is the </a:t>
            </a:r>
            <a:r>
              <a:rPr lang="en-US" u="sng" dirty="0"/>
              <a:t>mood</a:t>
            </a:r>
            <a:r>
              <a:rPr lang="en-US" dirty="0"/>
              <a:t> of these memories for these characters? What details, diction, </a:t>
            </a:r>
            <a:r>
              <a:rPr lang="en-US" dirty="0" smtClean="0"/>
              <a:t>imagery etc. creates </a:t>
            </a:r>
            <a:r>
              <a:rPr lang="en-US" dirty="0"/>
              <a:t>the moods? </a:t>
            </a:r>
          </a:p>
          <a:p>
            <a:endParaRPr lang="en-US" dirty="0"/>
          </a:p>
          <a:p>
            <a:endParaRPr lang="en-US" dirty="0" smtClean="0"/>
          </a:p>
        </p:txBody>
      </p:sp>
      <p:sp>
        <p:nvSpPr>
          <p:cNvPr id="3" name="Title 2"/>
          <p:cNvSpPr>
            <a:spLocks noGrp="1"/>
          </p:cNvSpPr>
          <p:nvPr>
            <p:ph type="title"/>
          </p:nvPr>
        </p:nvSpPr>
        <p:spPr/>
        <p:txBody>
          <a:bodyPr/>
          <a:lstStyle/>
          <a:p>
            <a:r>
              <a:rPr lang="en-US" dirty="0" smtClean="0"/>
              <a:t>Ch. 1-2</a:t>
            </a:r>
            <a:endParaRPr lang="en-US" dirty="0"/>
          </a:p>
        </p:txBody>
      </p:sp>
    </p:spTree>
    <p:extLst>
      <p:ext uri="{BB962C8B-B14F-4D97-AF65-F5344CB8AC3E}">
        <p14:creationId xmlns:p14="http://schemas.microsoft.com/office/powerpoint/2010/main" val="3518543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371600"/>
            <a:ext cx="7408333" cy="5029200"/>
          </a:xfrm>
        </p:spPr>
        <p:txBody>
          <a:bodyPr>
            <a:normAutofit lnSpcReduction="10000"/>
          </a:bodyPr>
          <a:lstStyle/>
          <a:p>
            <a:r>
              <a:rPr lang="en-US" dirty="0" smtClean="0"/>
              <a:t>We learn much about the past in this chapter, yet is it clear that some things are being hidden or avoided.  How does Morrison let the reader know there are parts of the story being kept from us?</a:t>
            </a:r>
          </a:p>
          <a:p>
            <a:r>
              <a:rPr lang="en-US" dirty="0" smtClean="0"/>
              <a:t>What are </a:t>
            </a:r>
            <a:r>
              <a:rPr lang="en-US" dirty="0" err="1" smtClean="0"/>
              <a:t>Sethe</a:t>
            </a:r>
            <a:r>
              <a:rPr lang="en-US" dirty="0" smtClean="0"/>
              <a:t> and Paul D willing to talk/think about and unwilling to talk/think about?</a:t>
            </a:r>
          </a:p>
          <a:p>
            <a:r>
              <a:rPr lang="en-US" dirty="0" smtClean="0"/>
              <a:t>Characterize the relationship between Denver and her mother. How well do they understand each other?</a:t>
            </a:r>
          </a:p>
          <a:p>
            <a:r>
              <a:rPr lang="en-US" dirty="0" smtClean="0"/>
              <a:t>Pages 45-46 </a:t>
            </a:r>
            <a:r>
              <a:rPr lang="en-US" dirty="0" err="1" smtClean="0"/>
              <a:t>Sethe</a:t>
            </a:r>
            <a:r>
              <a:rPr lang="en-US" dirty="0" smtClean="0"/>
              <a:t> discusses plans and “the temptation to trust and remember.” Paraphrase her ideas in those two paragraphs – why might she feel that way?</a:t>
            </a:r>
          </a:p>
          <a:p>
            <a:r>
              <a:rPr lang="en-US" dirty="0" smtClean="0"/>
              <a:t>Interpret the last two paragraphs of the chapter – specifically the last sentence.</a:t>
            </a:r>
            <a:endParaRPr lang="en-US" dirty="0"/>
          </a:p>
        </p:txBody>
      </p:sp>
      <p:sp>
        <p:nvSpPr>
          <p:cNvPr id="3" name="Title 2"/>
          <p:cNvSpPr>
            <a:spLocks noGrp="1"/>
          </p:cNvSpPr>
          <p:nvPr>
            <p:ph type="title"/>
          </p:nvPr>
        </p:nvSpPr>
        <p:spPr/>
        <p:txBody>
          <a:bodyPr/>
          <a:lstStyle/>
          <a:p>
            <a:r>
              <a:rPr lang="en-US" dirty="0" smtClean="0"/>
              <a:t>Chapter Three</a:t>
            </a:r>
            <a:endParaRPr lang="en-US" dirty="0"/>
          </a:p>
        </p:txBody>
      </p:sp>
    </p:spTree>
    <p:extLst>
      <p:ext uri="{BB962C8B-B14F-4D97-AF65-F5344CB8AC3E}">
        <p14:creationId xmlns:p14="http://schemas.microsoft.com/office/powerpoint/2010/main" val="378913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does Paul want out the relationship with </a:t>
            </a:r>
            <a:r>
              <a:rPr lang="en-US" dirty="0" err="1" smtClean="0"/>
              <a:t>Sethe</a:t>
            </a:r>
            <a:r>
              <a:rPr lang="en-US" dirty="0" smtClean="0"/>
              <a:t>?</a:t>
            </a:r>
          </a:p>
          <a:p>
            <a:r>
              <a:rPr lang="en-US" dirty="0" smtClean="0"/>
              <a:t>What are they in conflict over? What do they fear?</a:t>
            </a:r>
          </a:p>
          <a:p>
            <a:r>
              <a:rPr lang="en-US" dirty="0" smtClean="0"/>
              <a:t>What might the imagery of the roses suggest?</a:t>
            </a:r>
            <a:endParaRPr lang="en-US" dirty="0"/>
          </a:p>
        </p:txBody>
      </p:sp>
      <p:sp>
        <p:nvSpPr>
          <p:cNvPr id="3" name="Title 2"/>
          <p:cNvSpPr>
            <a:spLocks noGrp="1"/>
          </p:cNvSpPr>
          <p:nvPr>
            <p:ph type="title"/>
          </p:nvPr>
        </p:nvSpPr>
        <p:spPr/>
        <p:txBody>
          <a:bodyPr/>
          <a:lstStyle/>
          <a:p>
            <a:r>
              <a:rPr lang="en-US" dirty="0" smtClean="0"/>
              <a:t>Chapter Four</a:t>
            </a:r>
            <a:endParaRPr lang="en-US" dirty="0"/>
          </a:p>
        </p:txBody>
      </p:sp>
    </p:spTree>
    <p:extLst>
      <p:ext uri="{BB962C8B-B14F-4D97-AF65-F5344CB8AC3E}">
        <p14:creationId xmlns:p14="http://schemas.microsoft.com/office/powerpoint/2010/main" val="133739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495800"/>
          </a:xfrm>
        </p:spPr>
        <p:txBody>
          <a:bodyPr/>
          <a:lstStyle/>
          <a:p>
            <a:r>
              <a:rPr lang="en-US" dirty="0" smtClean="0"/>
              <a:t>Water motif? Examples? Make </a:t>
            </a:r>
            <a:r>
              <a:rPr lang="en-US" smtClean="0"/>
              <a:t>a connection.  </a:t>
            </a:r>
            <a:endParaRPr lang="en-US" dirty="0" smtClean="0"/>
          </a:p>
          <a:p>
            <a:r>
              <a:rPr lang="en-US" dirty="0" smtClean="0"/>
              <a:t>Continue to note the tree motif</a:t>
            </a:r>
          </a:p>
          <a:p>
            <a:r>
              <a:rPr lang="en-US" dirty="0" smtClean="0"/>
              <a:t>How is Beloved peculiar? Provide many examples.</a:t>
            </a:r>
          </a:p>
          <a:p>
            <a:r>
              <a:rPr lang="en-US" dirty="0" smtClean="0"/>
              <a:t>How is she affecting the relationship between Denver and </a:t>
            </a:r>
            <a:r>
              <a:rPr lang="en-US" dirty="0" err="1" smtClean="0"/>
              <a:t>Sethe</a:t>
            </a:r>
            <a:r>
              <a:rPr lang="en-US" dirty="0" smtClean="0"/>
              <a:t>? Between Denver and Paul D? </a:t>
            </a:r>
          </a:p>
          <a:p>
            <a:r>
              <a:rPr lang="en-US" dirty="0" smtClean="0"/>
              <a:t>Why might Denver be so drawn to Beloved?</a:t>
            </a:r>
          </a:p>
          <a:p>
            <a:r>
              <a:rPr lang="en-US" dirty="0" smtClean="0"/>
              <a:t>What do the two “memory” stories reveal about </a:t>
            </a:r>
            <a:r>
              <a:rPr lang="en-US" dirty="0" err="1" smtClean="0"/>
              <a:t>Sethe</a:t>
            </a:r>
            <a:r>
              <a:rPr lang="en-US" dirty="0" smtClean="0"/>
              <a:t> and Beloved?</a:t>
            </a:r>
          </a:p>
          <a:p>
            <a:r>
              <a:rPr lang="en-US" dirty="0" smtClean="0"/>
              <a:t>Overall best examples of powerful imagery and how they contribute to the developing themes  </a:t>
            </a:r>
            <a:endParaRPr lang="en-US" dirty="0"/>
          </a:p>
        </p:txBody>
      </p:sp>
      <p:sp>
        <p:nvSpPr>
          <p:cNvPr id="3" name="Title 2"/>
          <p:cNvSpPr>
            <a:spLocks noGrp="1"/>
          </p:cNvSpPr>
          <p:nvPr>
            <p:ph type="title"/>
          </p:nvPr>
        </p:nvSpPr>
        <p:spPr/>
        <p:txBody>
          <a:bodyPr/>
          <a:lstStyle/>
          <a:p>
            <a:r>
              <a:rPr lang="en-US" dirty="0" smtClean="0"/>
              <a:t>Chapters Five and Six</a:t>
            </a:r>
            <a:endParaRPr lang="en-US" dirty="0"/>
          </a:p>
        </p:txBody>
      </p:sp>
    </p:spTree>
    <p:extLst>
      <p:ext uri="{BB962C8B-B14F-4D97-AF65-F5344CB8AC3E}">
        <p14:creationId xmlns:p14="http://schemas.microsoft.com/office/powerpoint/2010/main" val="368632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86000"/>
            <a:ext cx="7408333" cy="4373563"/>
          </a:xfrm>
        </p:spPr>
        <p:txBody>
          <a:bodyPr>
            <a:normAutofit/>
          </a:bodyPr>
          <a:lstStyle/>
          <a:p>
            <a:pPr marL="0" indent="0">
              <a:buNone/>
            </a:pPr>
            <a:r>
              <a:rPr lang="en-US" sz="2800" dirty="0"/>
              <a:t> </a:t>
            </a:r>
            <a:r>
              <a:rPr lang="en-US" sz="2800" dirty="0" smtClean="0"/>
              <a:t>Chapter seven in particular is full of symbols, metaphors, similes, and imagery that enhance the storytelling.</a:t>
            </a:r>
          </a:p>
          <a:p>
            <a:pPr marL="0" indent="0">
              <a:buNone/>
            </a:pPr>
            <a:r>
              <a:rPr lang="en-US" sz="2800" dirty="0" smtClean="0"/>
              <a:t>Choose THREE of the above that were most impacting to you and explain their significance and why you chose them.</a:t>
            </a:r>
          </a:p>
          <a:p>
            <a:pPr marL="0" indent="0">
              <a:buNone/>
            </a:pPr>
            <a:r>
              <a:rPr lang="en-US" sz="2800" dirty="0" smtClean="0"/>
              <a:t>Be prepared to share with the class.  Include the page number for reference.  </a:t>
            </a:r>
          </a:p>
        </p:txBody>
      </p:sp>
      <p:sp>
        <p:nvSpPr>
          <p:cNvPr id="3" name="Title 2"/>
          <p:cNvSpPr>
            <a:spLocks noGrp="1"/>
          </p:cNvSpPr>
          <p:nvPr>
            <p:ph type="title"/>
          </p:nvPr>
        </p:nvSpPr>
        <p:spPr/>
        <p:txBody>
          <a:bodyPr/>
          <a:lstStyle/>
          <a:p>
            <a:r>
              <a:rPr lang="en-US" dirty="0" smtClean="0"/>
              <a:t>Chapters 7-8</a:t>
            </a:r>
            <a:endParaRPr lang="en-US" dirty="0"/>
          </a:p>
        </p:txBody>
      </p:sp>
    </p:spTree>
    <p:extLst>
      <p:ext uri="{BB962C8B-B14F-4D97-AF65-F5344CB8AC3E}">
        <p14:creationId xmlns:p14="http://schemas.microsoft.com/office/powerpoint/2010/main" val="3823445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09800"/>
            <a:ext cx="7408333" cy="4373563"/>
          </a:xfrm>
        </p:spPr>
        <p:txBody>
          <a:bodyPr>
            <a:normAutofit/>
          </a:bodyPr>
          <a:lstStyle/>
          <a:p>
            <a:r>
              <a:rPr lang="en-US" sz="3600" dirty="0" smtClean="0"/>
              <a:t>Read as a play – just the dialog</a:t>
            </a:r>
          </a:p>
          <a:p>
            <a:r>
              <a:rPr lang="en-US" sz="3600" dirty="0" smtClean="0"/>
              <a:t>How does it characterize each girl?</a:t>
            </a:r>
          </a:p>
          <a:p>
            <a:r>
              <a:rPr lang="en-US" sz="3600" dirty="0" smtClean="0"/>
              <a:t>What is the purpose of the continuation of </a:t>
            </a:r>
            <a:r>
              <a:rPr lang="en-US" sz="3600" smtClean="0"/>
              <a:t>the backstory of Denver’s birth?</a:t>
            </a:r>
            <a:endParaRPr lang="en-US" sz="3600" dirty="0"/>
          </a:p>
        </p:txBody>
      </p:sp>
      <p:sp>
        <p:nvSpPr>
          <p:cNvPr id="3" name="Title 2"/>
          <p:cNvSpPr>
            <a:spLocks noGrp="1"/>
          </p:cNvSpPr>
          <p:nvPr>
            <p:ph type="title"/>
          </p:nvPr>
        </p:nvSpPr>
        <p:spPr/>
        <p:txBody>
          <a:bodyPr>
            <a:normAutofit fontScale="90000"/>
          </a:bodyPr>
          <a:lstStyle/>
          <a:p>
            <a:r>
              <a:rPr lang="en-US" dirty="0" smtClean="0"/>
              <a:t>Conversation between </a:t>
            </a:r>
            <a:br>
              <a:rPr lang="en-US" dirty="0" smtClean="0"/>
            </a:br>
            <a:r>
              <a:rPr lang="en-US" dirty="0" smtClean="0"/>
              <a:t>Denver and Beloved</a:t>
            </a:r>
            <a:endParaRPr lang="en-US" dirty="0"/>
          </a:p>
        </p:txBody>
      </p:sp>
    </p:spTree>
    <p:extLst>
      <p:ext uri="{BB962C8B-B14F-4D97-AF65-F5344CB8AC3E}">
        <p14:creationId xmlns:p14="http://schemas.microsoft.com/office/powerpoint/2010/main" val="311804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4297363"/>
          </a:xfrm>
        </p:spPr>
        <p:txBody>
          <a:bodyPr>
            <a:normAutofit lnSpcReduction="10000"/>
          </a:bodyPr>
          <a:lstStyle/>
          <a:p>
            <a:r>
              <a:rPr lang="en-US" sz="3200" dirty="0" smtClean="0"/>
              <a:t> </a:t>
            </a:r>
            <a:r>
              <a:rPr lang="en-US" sz="3200" dirty="0" smtClean="0"/>
              <a:t>(In </a:t>
            </a:r>
            <a:r>
              <a:rPr lang="en-US" sz="3200" dirty="0" smtClean="0"/>
              <a:t>groups) Paraphrase Baby Suggs’ message to her congregation</a:t>
            </a:r>
          </a:p>
          <a:p>
            <a:r>
              <a:rPr lang="en-US" sz="3200" dirty="0" smtClean="0"/>
              <a:t>Why did her message resonate with the community</a:t>
            </a:r>
            <a:r>
              <a:rPr lang="en-US" sz="3200" dirty="0" smtClean="0"/>
              <a:t>?</a:t>
            </a:r>
          </a:p>
          <a:p>
            <a:r>
              <a:rPr lang="en-US" sz="3200" dirty="0" smtClean="0"/>
              <a:t>Why does she </a:t>
            </a:r>
            <a:r>
              <a:rPr lang="en-US" sz="3200" smtClean="0"/>
              <a:t>stop preaching?</a:t>
            </a:r>
            <a:endParaRPr lang="en-US" sz="3200" dirty="0" smtClean="0"/>
          </a:p>
          <a:p>
            <a:r>
              <a:rPr lang="en-US" sz="3200" dirty="0" smtClean="0"/>
              <a:t>Who/what strangles </a:t>
            </a:r>
            <a:r>
              <a:rPr lang="en-US" sz="3200" dirty="0" err="1" smtClean="0"/>
              <a:t>Sethe</a:t>
            </a:r>
            <a:r>
              <a:rPr lang="en-US" sz="3200" dirty="0" smtClean="0"/>
              <a:t>? Evidence?</a:t>
            </a:r>
          </a:p>
          <a:p>
            <a:r>
              <a:rPr lang="en-US" sz="3200" dirty="0" smtClean="0"/>
              <a:t>The turtles – what might they symbolize?</a:t>
            </a:r>
          </a:p>
          <a:p>
            <a:pPr marL="0" indent="0">
              <a:buNone/>
            </a:pPr>
            <a:endParaRPr lang="en-US" dirty="0"/>
          </a:p>
        </p:txBody>
      </p:sp>
      <p:sp>
        <p:nvSpPr>
          <p:cNvPr id="3" name="Title 2"/>
          <p:cNvSpPr>
            <a:spLocks noGrp="1"/>
          </p:cNvSpPr>
          <p:nvPr>
            <p:ph type="title"/>
          </p:nvPr>
        </p:nvSpPr>
        <p:spPr/>
        <p:txBody>
          <a:bodyPr/>
          <a:lstStyle/>
          <a:p>
            <a:r>
              <a:rPr lang="en-US" dirty="0" smtClean="0"/>
              <a:t>Chapter 9</a:t>
            </a:r>
            <a:endParaRPr lang="en-US" dirty="0"/>
          </a:p>
        </p:txBody>
      </p:sp>
    </p:spTree>
    <p:extLst>
      <p:ext uri="{BB962C8B-B14F-4D97-AF65-F5344CB8AC3E}">
        <p14:creationId xmlns:p14="http://schemas.microsoft.com/office/powerpoint/2010/main" val="365880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1117</TotalTime>
  <Words>1200</Words>
  <Application>Microsoft Office PowerPoint</Application>
  <PresentationFormat>On-screen Show (4:3)</PresentationFormat>
  <Paragraphs>97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Candara</vt:lpstr>
      <vt:lpstr>Symbol</vt:lpstr>
      <vt:lpstr>Waveform</vt:lpstr>
      <vt:lpstr>Beloved Discussion Questions</vt:lpstr>
      <vt:lpstr>Beloved</vt:lpstr>
      <vt:lpstr>Ch. 1-2</vt:lpstr>
      <vt:lpstr>Chapter Three</vt:lpstr>
      <vt:lpstr>Chapter Four</vt:lpstr>
      <vt:lpstr>Chapters Five and Six</vt:lpstr>
      <vt:lpstr>Chapters 7-8</vt:lpstr>
      <vt:lpstr>Conversation between  Denver and Beloved</vt:lpstr>
      <vt:lpstr>Chapter 9</vt:lpstr>
      <vt:lpstr>Chapter 10</vt:lpstr>
      <vt:lpstr>Chapters 11-13</vt:lpstr>
      <vt:lpstr>Chapters 14-15</vt:lpstr>
      <vt:lpstr>A penny for your thoughts Chapters 16-18</vt:lpstr>
      <vt:lpstr>Chapter 19 – Stamp Paid/Thesis statement practice and evidence work</vt:lpstr>
      <vt:lpstr>Thesis work continued</vt:lpstr>
      <vt:lpstr>Chapters 22 and 23 Stream of consciousness</vt:lpstr>
      <vt:lpstr>Chapter 26</vt:lpstr>
      <vt:lpstr>End of novel</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Beloved Discussion Questions</dc:title>
  <dc:creator>Cavotta, Kylie    IHS - Staff</dc:creator>
  <cp:lastModifiedBy>CavottaK@issaquah.wednet.edu</cp:lastModifiedBy>
  <cp:revision>64</cp:revision>
  <dcterms:created xsi:type="dcterms:W3CDTF">2017-04-03T16:54:54Z</dcterms:created>
  <dcterms:modified xsi:type="dcterms:W3CDTF">2020-03-12T16:23:37Z</dcterms:modified>
</cp:coreProperties>
</file>