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0FCCD1-CAB3-464C-BC6F-2B6DB9C7CD1B}" type="datetimeFigureOut">
              <a:rPr lang="en-US" smtClean="0"/>
              <a:t>11/24/2015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F48B50F-A87A-4FC2-8AFE-C4206A8FDE8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FCCD1-CAB3-464C-BC6F-2B6DB9C7CD1B}"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FCCD1-CAB3-464C-BC6F-2B6DB9C7CD1B}"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0FCCD1-CAB3-464C-BC6F-2B6DB9C7CD1B}"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FCCD1-CAB3-464C-BC6F-2B6DB9C7CD1B}"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70FCCD1-CAB3-464C-BC6F-2B6DB9C7CD1B}"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0FCCD1-CAB3-464C-BC6F-2B6DB9C7CD1B}"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FCCD1-CAB3-464C-BC6F-2B6DB9C7CD1B}"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FCCD1-CAB3-464C-BC6F-2B6DB9C7CD1B}"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0FCCD1-CAB3-464C-BC6F-2B6DB9C7CD1B}" type="datetimeFigureOut">
              <a:rPr lang="en-US" smtClean="0"/>
              <a:t>11/24/2015</a:t>
            </a:fld>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FCCD1-CAB3-464C-BC6F-2B6DB9C7CD1B}" type="datetimeFigureOut">
              <a:rPr lang="en-US" smtClean="0"/>
              <a:t>11/24/2015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0FCCD1-CAB3-464C-BC6F-2B6DB9C7CD1B}" type="datetimeFigureOut">
              <a:rPr lang="en-US" smtClean="0"/>
              <a:t>11/24/2015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F48B50F-A87A-4FC2-8AFE-C4206A8FDE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Doll’s House</a:t>
            </a:r>
            <a:endParaRPr lang="en-US" dirty="0"/>
          </a:p>
        </p:txBody>
      </p:sp>
      <p:sp>
        <p:nvSpPr>
          <p:cNvPr id="3" name="Subtitle 2"/>
          <p:cNvSpPr>
            <a:spLocks noGrp="1"/>
          </p:cNvSpPr>
          <p:nvPr>
            <p:ph type="subTitle" idx="1"/>
          </p:nvPr>
        </p:nvSpPr>
        <p:spPr/>
        <p:txBody>
          <a:bodyPr>
            <a:normAutofit/>
          </a:bodyPr>
          <a:lstStyle/>
          <a:p>
            <a:endParaRPr lang="en-US" sz="3200" dirty="0"/>
          </a:p>
        </p:txBody>
      </p:sp>
    </p:spTree>
    <p:extLst>
      <p:ext uri="{BB962C8B-B14F-4D97-AF65-F5344CB8AC3E}">
        <p14:creationId xmlns:p14="http://schemas.microsoft.com/office/powerpoint/2010/main" val="207043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Act I Guiding Questions</a:t>
            </a:r>
            <a:endParaRPr lang="en-US" dirty="0"/>
          </a:p>
        </p:txBody>
      </p:sp>
      <p:sp>
        <p:nvSpPr>
          <p:cNvPr id="3" name="Content Placeholder 2"/>
          <p:cNvSpPr>
            <a:spLocks noGrp="1"/>
          </p:cNvSpPr>
          <p:nvPr>
            <p:ph idx="1"/>
          </p:nvPr>
        </p:nvSpPr>
        <p:spPr>
          <a:xfrm>
            <a:off x="457200" y="1454727"/>
            <a:ext cx="8229600" cy="5403273"/>
          </a:xfrm>
        </p:spPr>
        <p:txBody>
          <a:bodyPr>
            <a:normAutofit/>
          </a:bodyPr>
          <a:lstStyle/>
          <a:p>
            <a:r>
              <a:rPr lang="en-US" dirty="0" smtClean="0"/>
              <a:t>What is Nora’s role in the family?</a:t>
            </a:r>
          </a:p>
          <a:p>
            <a:r>
              <a:rPr lang="en-US" dirty="0" smtClean="0"/>
              <a:t>Is she satisfied with her role? How do you know?</a:t>
            </a:r>
          </a:p>
          <a:p>
            <a:r>
              <a:rPr lang="en-US" dirty="0" smtClean="0"/>
              <a:t>Characters say “It’s impossible!”  What is impossible? Why do they seem to be impossible?</a:t>
            </a:r>
          </a:p>
          <a:p>
            <a:r>
              <a:rPr lang="en-US" dirty="0" smtClean="0"/>
              <a:t>What is VALUED by these characters:</a:t>
            </a:r>
          </a:p>
          <a:p>
            <a:pPr lvl="2"/>
            <a:r>
              <a:rPr lang="en-US" b="1" dirty="0" err="1" smtClean="0"/>
              <a:t>Torvald</a:t>
            </a:r>
            <a:endParaRPr lang="en-US" b="1" dirty="0" smtClean="0"/>
          </a:p>
          <a:p>
            <a:pPr lvl="2"/>
            <a:r>
              <a:rPr lang="en-US" b="1" dirty="0" smtClean="0"/>
              <a:t>Nora</a:t>
            </a:r>
          </a:p>
          <a:p>
            <a:pPr lvl="2"/>
            <a:r>
              <a:rPr lang="en-US" b="1" dirty="0" smtClean="0"/>
              <a:t>Christine</a:t>
            </a:r>
          </a:p>
          <a:p>
            <a:pPr lvl="2"/>
            <a:r>
              <a:rPr lang="en-US" b="1" dirty="0" smtClean="0"/>
              <a:t>Dr. Rank</a:t>
            </a:r>
          </a:p>
          <a:p>
            <a:pPr lvl="2"/>
            <a:r>
              <a:rPr lang="en-US" b="1" dirty="0" err="1" smtClean="0"/>
              <a:t>Krogstad</a:t>
            </a:r>
            <a:endParaRPr lang="en-US" b="1" dirty="0" smtClean="0"/>
          </a:p>
          <a:p>
            <a:pPr lvl="1"/>
            <a:r>
              <a:rPr lang="en-US" sz="2400" dirty="0" smtClean="0"/>
              <a:t>What </a:t>
            </a:r>
            <a:r>
              <a:rPr lang="en-US" sz="2400" dirty="0"/>
              <a:t>do Nora’s tree decorating and chattering at the end of Act I reveal about her character?</a:t>
            </a:r>
          </a:p>
          <a:p>
            <a:pPr marL="365760" lvl="1" indent="0">
              <a:buNone/>
            </a:pPr>
            <a:endParaRPr lang="en-US" sz="2400" dirty="0"/>
          </a:p>
        </p:txBody>
      </p:sp>
    </p:spTree>
    <p:extLst>
      <p:ext uri="{BB962C8B-B14F-4D97-AF65-F5344CB8AC3E}">
        <p14:creationId xmlns:p14="http://schemas.microsoft.com/office/powerpoint/2010/main" val="110517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Act I</a:t>
            </a:r>
            <a:endParaRPr lang="en-US" dirty="0"/>
          </a:p>
        </p:txBody>
      </p:sp>
      <p:sp>
        <p:nvSpPr>
          <p:cNvPr id="3" name="Content Placeholder 2"/>
          <p:cNvSpPr>
            <a:spLocks noGrp="1"/>
          </p:cNvSpPr>
          <p:nvPr>
            <p:ph idx="1"/>
          </p:nvPr>
        </p:nvSpPr>
        <p:spPr/>
        <p:txBody>
          <a:bodyPr/>
          <a:lstStyle/>
          <a:p>
            <a:r>
              <a:rPr lang="en-US" dirty="0" smtClean="0"/>
              <a:t>Note images of DISEASE and MORAL DECAY</a:t>
            </a:r>
          </a:p>
          <a:p>
            <a:r>
              <a:rPr lang="en-US" dirty="0" smtClean="0"/>
              <a:t>What do they convey about the concept of morality at work in the play?</a:t>
            </a:r>
          </a:p>
          <a:p>
            <a:r>
              <a:rPr lang="en-US" dirty="0" smtClean="0"/>
              <a:t>At this point, what is the central conflict of </a:t>
            </a:r>
            <a:r>
              <a:rPr lang="en-US" smtClean="0"/>
              <a:t>the play?</a:t>
            </a:r>
            <a:endParaRPr lang="en-US"/>
          </a:p>
        </p:txBody>
      </p:sp>
    </p:spTree>
    <p:extLst>
      <p:ext uri="{BB962C8B-B14F-4D97-AF65-F5344CB8AC3E}">
        <p14:creationId xmlns:p14="http://schemas.microsoft.com/office/powerpoint/2010/main" val="134354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24744" cy="1143000"/>
          </a:xfrm>
        </p:spPr>
        <p:txBody>
          <a:bodyPr/>
          <a:lstStyle/>
          <a:p>
            <a:r>
              <a:rPr lang="en-US" dirty="0" smtClean="0"/>
              <a:t>Act II Guiding Questions </a:t>
            </a:r>
            <a:endParaRPr lang="en-US" dirty="0"/>
          </a:p>
        </p:txBody>
      </p:sp>
      <p:sp>
        <p:nvSpPr>
          <p:cNvPr id="3" name="Content Placeholder 2"/>
          <p:cNvSpPr>
            <a:spLocks noGrp="1"/>
          </p:cNvSpPr>
          <p:nvPr>
            <p:ph idx="1"/>
          </p:nvPr>
        </p:nvSpPr>
        <p:spPr>
          <a:xfrm>
            <a:off x="457200" y="1371600"/>
            <a:ext cx="8153400" cy="5486400"/>
          </a:xfrm>
        </p:spPr>
        <p:txBody>
          <a:bodyPr>
            <a:normAutofit fontScale="40000" lnSpcReduction="20000"/>
          </a:bodyPr>
          <a:lstStyle/>
          <a:p>
            <a:pPr lvl="0"/>
            <a:r>
              <a:rPr lang="en-US" sz="5500" dirty="0"/>
              <a:t>When Nora sees the box of masquerade clothes, she wants to “rip them in a million pieces!” What does Ibsen symbolize with this characterization?</a:t>
            </a:r>
          </a:p>
          <a:p>
            <a:r>
              <a:rPr lang="en-US" sz="5500" dirty="0"/>
              <a:t> </a:t>
            </a:r>
            <a:r>
              <a:rPr lang="en-US" sz="5500" dirty="0" smtClean="0"/>
              <a:t>Discuss </a:t>
            </a:r>
            <a:r>
              <a:rPr lang="en-US" sz="5500" dirty="0"/>
              <a:t>the foreshadowing in Nora’s conversation with Anne-Marie.</a:t>
            </a:r>
          </a:p>
          <a:p>
            <a:r>
              <a:rPr lang="en-US" sz="5500" dirty="0"/>
              <a:t> </a:t>
            </a:r>
            <a:r>
              <a:rPr lang="en-US" sz="5500" dirty="0" smtClean="0"/>
              <a:t>Why </a:t>
            </a:r>
            <a:r>
              <a:rPr lang="en-US" sz="5500" dirty="0"/>
              <a:t>does </a:t>
            </a:r>
            <a:r>
              <a:rPr lang="en-US" sz="5500" dirty="0" err="1"/>
              <a:t>Torvald</a:t>
            </a:r>
            <a:r>
              <a:rPr lang="en-US" sz="5500" dirty="0"/>
              <a:t> make such a decisive show of mailing the letter firing </a:t>
            </a:r>
            <a:r>
              <a:rPr lang="en-US" sz="5500" dirty="0" err="1"/>
              <a:t>Krogstad</a:t>
            </a:r>
            <a:r>
              <a:rPr lang="en-US" sz="5500" dirty="0"/>
              <a:t> against Nora’s pleas?</a:t>
            </a:r>
          </a:p>
          <a:p>
            <a:r>
              <a:rPr lang="en-US" sz="5500" dirty="0"/>
              <a:t> </a:t>
            </a:r>
            <a:r>
              <a:rPr lang="en-US" sz="5500" dirty="0" smtClean="0"/>
              <a:t>After </a:t>
            </a:r>
            <a:r>
              <a:rPr lang="en-US" sz="5500" dirty="0"/>
              <a:t>Dr. Rank professes his love, Nora demands the lamp be brought in. Why? Is this light real or artificial? What might Ibsen be suggesting about truth and light in the Helmer’s household?</a:t>
            </a:r>
          </a:p>
          <a:p>
            <a:r>
              <a:rPr lang="en-US" sz="5500" dirty="0"/>
              <a:t> </a:t>
            </a:r>
            <a:r>
              <a:rPr lang="en-US" sz="5500" dirty="0" smtClean="0"/>
              <a:t>Some </a:t>
            </a:r>
            <a:r>
              <a:rPr lang="en-US" sz="5500" dirty="0"/>
              <a:t>histories of the tarantella dance explain that it is used to fight off the venomous effects of a spider bite. Other interpretations suggest it represents a woman’s frustration in oppression. Which of these explanations best fits Nora’s violent practice at the end of Act II? Might both apply? Explain.</a:t>
            </a:r>
          </a:p>
          <a:p>
            <a:endParaRPr lang="en-US" dirty="0"/>
          </a:p>
        </p:txBody>
      </p:sp>
    </p:spTree>
    <p:extLst>
      <p:ext uri="{BB962C8B-B14F-4D97-AF65-F5344CB8AC3E}">
        <p14:creationId xmlns:p14="http://schemas.microsoft.com/office/powerpoint/2010/main" val="422813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762000"/>
          </a:xfrm>
        </p:spPr>
        <p:txBody>
          <a:bodyPr/>
          <a:lstStyle/>
          <a:p>
            <a:r>
              <a:rPr lang="en-US" dirty="0" smtClean="0"/>
              <a:t>Act III Discussion Questions</a:t>
            </a:r>
            <a:endParaRPr lang="en-US" dirty="0"/>
          </a:p>
        </p:txBody>
      </p:sp>
      <p:sp>
        <p:nvSpPr>
          <p:cNvPr id="3" name="Content Placeholder 2"/>
          <p:cNvSpPr>
            <a:spLocks noGrp="1"/>
          </p:cNvSpPr>
          <p:nvPr>
            <p:ph idx="1"/>
          </p:nvPr>
        </p:nvSpPr>
        <p:spPr>
          <a:xfrm>
            <a:off x="533400" y="1447800"/>
            <a:ext cx="8153400" cy="5486400"/>
          </a:xfrm>
        </p:spPr>
        <p:txBody>
          <a:bodyPr>
            <a:normAutofit fontScale="77500" lnSpcReduction="20000"/>
          </a:bodyPr>
          <a:lstStyle/>
          <a:p>
            <a:r>
              <a:rPr lang="en-US" sz="2900" dirty="0"/>
              <a:t> </a:t>
            </a:r>
            <a:r>
              <a:rPr lang="en-US" sz="2900" dirty="0" smtClean="0"/>
              <a:t>Why </a:t>
            </a:r>
            <a:r>
              <a:rPr lang="en-US" sz="2900" dirty="0"/>
              <a:t>is Kristine willing to “risk everything” for Krogstad?</a:t>
            </a:r>
          </a:p>
          <a:p>
            <a:r>
              <a:rPr lang="en-US" sz="2900" dirty="0"/>
              <a:t> </a:t>
            </a:r>
            <a:r>
              <a:rPr lang="en-US" sz="2900" dirty="0" smtClean="0"/>
              <a:t>Why </a:t>
            </a:r>
            <a:r>
              <a:rPr lang="en-US" sz="2900" dirty="0"/>
              <a:t>does Kristine encourage Krogstad to let </a:t>
            </a:r>
            <a:r>
              <a:rPr lang="en-US" sz="2900" dirty="0" err="1"/>
              <a:t>Torvald</a:t>
            </a:r>
            <a:r>
              <a:rPr lang="en-US" sz="2900" dirty="0"/>
              <a:t> read the letter revealing Nora’s deception?</a:t>
            </a:r>
          </a:p>
          <a:p>
            <a:r>
              <a:rPr lang="en-US" sz="2900" dirty="0"/>
              <a:t> </a:t>
            </a:r>
            <a:r>
              <a:rPr lang="en-US" sz="2900" dirty="0" smtClean="0"/>
              <a:t>Dr</a:t>
            </a:r>
            <a:r>
              <a:rPr lang="en-US" sz="2900" dirty="0"/>
              <a:t>. Rank suggests Nora should go to the next masquerade dressed as </a:t>
            </a:r>
            <a:r>
              <a:rPr lang="en-US" sz="2900" dirty="0" smtClean="0"/>
              <a:t>“a good fairy,” </a:t>
            </a:r>
            <a:r>
              <a:rPr lang="en-US" sz="2900" dirty="0"/>
              <a:t>and that she should dress “just as she looks </a:t>
            </a:r>
            <a:r>
              <a:rPr lang="en-US" sz="2900" dirty="0" smtClean="0"/>
              <a:t>in every day life.” </a:t>
            </a:r>
            <a:r>
              <a:rPr lang="en-US" sz="2900" dirty="0"/>
              <a:t>What is the implication about Nora’s daily life? Is it charmed? Or is the charm </a:t>
            </a:r>
            <a:r>
              <a:rPr lang="en-US" sz="2900" dirty="0" smtClean="0"/>
              <a:t>part of a fairy tale? </a:t>
            </a:r>
            <a:r>
              <a:rPr lang="en-US" sz="2900" dirty="0"/>
              <a:t>Explain.</a:t>
            </a:r>
          </a:p>
          <a:p>
            <a:r>
              <a:rPr lang="en-US" sz="2900" dirty="0"/>
              <a:t>  </a:t>
            </a:r>
            <a:r>
              <a:rPr lang="en-US" sz="2900" dirty="0" smtClean="0"/>
              <a:t>Helmer’s </a:t>
            </a:r>
            <a:r>
              <a:rPr lang="en-US" sz="2900" dirty="0"/>
              <a:t>pronouncement that “before all else, (Nora is) a wife and mother” is contradicted by Nora’s “before all else, I’m a human being.” Is this issue </a:t>
            </a:r>
            <a:r>
              <a:rPr lang="en-US" sz="2900" dirty="0" smtClean="0"/>
              <a:t>significant today</a:t>
            </a:r>
            <a:r>
              <a:rPr lang="en-US" sz="2900" dirty="0"/>
              <a:t>, or is it only a sign of Ibsen’s time? Explain.</a:t>
            </a:r>
          </a:p>
          <a:p>
            <a:r>
              <a:rPr lang="en-US" sz="2900" dirty="0" smtClean="0"/>
              <a:t>Discuss </a:t>
            </a:r>
            <a:r>
              <a:rPr lang="en-US" sz="2900" dirty="0"/>
              <a:t>Nora’s decision to leave her family. Is it truly the only way she can reclaim her identity and humanity?</a:t>
            </a:r>
          </a:p>
          <a:p>
            <a:r>
              <a:rPr lang="en-US" sz="2900" dirty="0" smtClean="0"/>
              <a:t> </a:t>
            </a:r>
            <a:r>
              <a:rPr lang="en-US" sz="2900" dirty="0"/>
              <a:t>The last sound the audience hears is the door slamming shut after Nora’s departure. Examine the theatrical and literary significance of this stage device.</a:t>
            </a:r>
          </a:p>
          <a:p>
            <a:endParaRPr lang="en-US" dirty="0"/>
          </a:p>
        </p:txBody>
      </p:sp>
    </p:spTree>
    <p:extLst>
      <p:ext uri="{BB962C8B-B14F-4D97-AF65-F5344CB8AC3E}">
        <p14:creationId xmlns:p14="http://schemas.microsoft.com/office/powerpoint/2010/main" val="3344227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322</TotalTime>
  <Words>152</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A Doll’s House</vt:lpstr>
      <vt:lpstr>Act I Guiding Questions</vt:lpstr>
      <vt:lpstr>End of Act I</vt:lpstr>
      <vt:lpstr>Act II Guiding Questions </vt:lpstr>
      <vt:lpstr>Act III Discussion Questions</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Doll’s House</dc:title>
  <dc:creator>Cavotta, Kylie    IHS - Staff</dc:creator>
  <cp:lastModifiedBy>Cavotta, Kylie    IHS - Staff</cp:lastModifiedBy>
  <cp:revision>10</cp:revision>
  <dcterms:created xsi:type="dcterms:W3CDTF">2015-11-06T20:09:12Z</dcterms:created>
  <dcterms:modified xsi:type="dcterms:W3CDTF">2015-11-24T17:22:49Z</dcterms:modified>
</cp:coreProperties>
</file>