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7" r:id="rId2"/>
    <p:sldId id="278" r:id="rId3"/>
    <p:sldId id="279" r:id="rId4"/>
    <p:sldId id="256" r:id="rId5"/>
    <p:sldId id="257" r:id="rId6"/>
    <p:sldId id="261" r:id="rId7"/>
    <p:sldId id="264" r:id="rId8"/>
    <p:sldId id="286" r:id="rId9"/>
    <p:sldId id="263" r:id="rId10"/>
    <p:sldId id="295" r:id="rId11"/>
    <p:sldId id="287" r:id="rId12"/>
    <p:sldId id="301" r:id="rId13"/>
    <p:sldId id="288" r:id="rId14"/>
    <p:sldId id="289" r:id="rId15"/>
    <p:sldId id="297" r:id="rId16"/>
    <p:sldId id="292" r:id="rId17"/>
    <p:sldId id="299" r:id="rId18"/>
    <p:sldId id="298"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8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4F53EF-5999-4F7C-B357-500A87742177}"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F53EF-5999-4F7C-B357-500A87742177}"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F53EF-5999-4F7C-B357-500A87742177}"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64F53EF-5999-4F7C-B357-500A87742177}"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F53EF-5999-4F7C-B357-500A87742177}"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4F53EF-5999-4F7C-B357-500A87742177}"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4F53EF-5999-4F7C-B357-500A87742177}"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4F53EF-5999-4F7C-B357-500A87742177}"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F53EF-5999-4F7C-B357-500A87742177}"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F53EF-5999-4F7C-B357-500A87742177}"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D6AD-6699-4528-B804-5B09374D0B84}" type="slidenum">
              <a:rPr lang="en-US" smtClean="0"/>
              <a:pPr/>
              <a:t>‹#›</a:t>
            </a:fld>
            <a:endParaRPr lang="en-US"/>
          </a:p>
        </p:txBody>
      </p:sp>
    </p:spTree>
  </p:cSld>
  <p:clrMapOvr>
    <a:masterClrMapping/>
  </p:clrMapOvr>
  <p:transition>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F53EF-5999-4F7C-B357-500A87742177}"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D6AD-6699-4528-B804-5B09374D0B84}" type="slidenum">
              <a:rPr lang="en-US" smtClean="0"/>
              <a:pPr/>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ransition>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664F53EF-5999-4F7C-B357-500A87742177}" type="datetimeFigureOut">
              <a:rPr lang="en-US" smtClean="0"/>
              <a:pPr/>
              <a:t>3/29/2020</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3083D6AD-6699-4528-B804-5B09374D0B84}" type="slidenum">
              <a:rPr lang="en-US" smtClean="0"/>
              <a:pPr/>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edge/>
  </p:transition>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1950s</a:t>
            </a:r>
            <a:endParaRPr lang="en-US" dirty="0"/>
          </a:p>
        </p:txBody>
      </p:sp>
      <p:sp>
        <p:nvSpPr>
          <p:cNvPr id="5" name="Subtitle 4"/>
          <p:cNvSpPr>
            <a:spLocks noGrp="1"/>
          </p:cNvSpPr>
          <p:nvPr>
            <p:ph type="subTitle" idx="1"/>
          </p:nvPr>
        </p:nvSpPr>
        <p:spPr/>
        <p:txBody>
          <a:bodyPr>
            <a:noAutofit/>
          </a:bodyPr>
          <a:lstStyle/>
          <a:p>
            <a:r>
              <a:rPr lang="en-US" sz="3200" dirty="0" smtClean="0"/>
              <a:t>Conformity vs. </a:t>
            </a:r>
            <a:r>
              <a:rPr lang="en-US" sz="3200" dirty="0" smtClean="0">
                <a:latin typeface="Bauhaus 93" panose="04030905020B02020C02" pitchFamily="82" charset="0"/>
              </a:rPr>
              <a:t>Counterculture</a:t>
            </a:r>
            <a:endParaRPr lang="en-US" sz="3200" dirty="0">
              <a:latin typeface="Bauhaus 93" panose="04030905020B02020C02" pitchFamily="82" charset="0"/>
            </a:endParaRPr>
          </a:p>
        </p:txBody>
      </p:sp>
    </p:spTree>
    <p:extLst>
      <p:ext uri="{BB962C8B-B14F-4D97-AF65-F5344CB8AC3E}">
        <p14:creationId xmlns:p14="http://schemas.microsoft.com/office/powerpoint/2010/main" val="229215255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3638"/>
            <a:ext cx="7753558" cy="924475"/>
          </a:xfrm>
        </p:spPr>
        <p:txBody>
          <a:bodyPr/>
          <a:lstStyle/>
          <a:p>
            <a:r>
              <a:rPr lang="en-US" sz="2400" dirty="0" smtClean="0"/>
              <a:t>“A  Supermarket in California” Ginsberg - 1955</a:t>
            </a:r>
            <a:endParaRPr lang="en-US" sz="2400" dirty="0"/>
          </a:p>
        </p:txBody>
      </p:sp>
      <p:sp>
        <p:nvSpPr>
          <p:cNvPr id="3" name="Content Placeholder 2"/>
          <p:cNvSpPr>
            <a:spLocks noGrp="1"/>
          </p:cNvSpPr>
          <p:nvPr>
            <p:ph idx="1"/>
          </p:nvPr>
        </p:nvSpPr>
        <p:spPr>
          <a:xfrm>
            <a:off x="32982" y="228600"/>
            <a:ext cx="9144000" cy="5933524"/>
          </a:xfrm>
        </p:spPr>
        <p:txBody>
          <a:bodyPr>
            <a:normAutofit fontScale="55000" lnSpcReduction="20000"/>
          </a:bodyPr>
          <a:lstStyle/>
          <a:p>
            <a:pPr fontAlgn="base"/>
            <a:r>
              <a:rPr lang="en-US" sz="2600" dirty="0"/>
              <a:t>What thoughts I have of you tonight, Walt Whitman, for I walked down the </a:t>
            </a:r>
            <a:r>
              <a:rPr lang="en-US" sz="2600" dirty="0" err="1"/>
              <a:t>sidestreets</a:t>
            </a:r>
            <a:r>
              <a:rPr lang="en-US" sz="2600" dirty="0"/>
              <a:t> under the trees with a headache self-conscious looking at the full moon.</a:t>
            </a:r>
            <a:br>
              <a:rPr lang="en-US" sz="2600" dirty="0"/>
            </a:br>
            <a:r>
              <a:rPr lang="en-US" sz="2600" dirty="0"/>
              <a:t>         In my hungry fatigue, and shopping for images, I went into the neon fruit supermarket, dreaming of your enumerations!</a:t>
            </a:r>
            <a:br>
              <a:rPr lang="en-US" sz="2600" dirty="0"/>
            </a:br>
            <a:r>
              <a:rPr lang="en-US" sz="2600" dirty="0"/>
              <a:t>         What peaches and what penumbras! Whole families shopping at night! Aisles full of husbands! Wives in the avocados, babies in the tomatoes!—and you, Garcia Lorca, what were you doing down by the watermelons?</a:t>
            </a:r>
            <a:br>
              <a:rPr lang="en-US" sz="2600" dirty="0"/>
            </a:br>
            <a:r>
              <a:rPr lang="en-US" sz="2600" dirty="0"/>
              <a:t/>
            </a:r>
            <a:br>
              <a:rPr lang="en-US" sz="2600" dirty="0"/>
            </a:br>
            <a:r>
              <a:rPr lang="en-US" sz="2600" dirty="0"/>
              <a:t>         I saw you, Walt Whitman, childless, lonely old grubber, poking among the meats in the refrigerator and eyeing the grocery boys.</a:t>
            </a:r>
            <a:br>
              <a:rPr lang="en-US" sz="2600" dirty="0"/>
            </a:br>
            <a:r>
              <a:rPr lang="en-US" sz="2600" dirty="0"/>
              <a:t>         I heard you asking questions of each: Who killed the pork chops? What price bananas? Are you my Angel?</a:t>
            </a:r>
            <a:br>
              <a:rPr lang="en-US" sz="2600" dirty="0"/>
            </a:br>
            <a:r>
              <a:rPr lang="en-US" sz="2600" dirty="0"/>
              <a:t>         I wandered in and out of the brilliant stacks of cans following you, and followed in my imagination by the store detective.</a:t>
            </a:r>
            <a:br>
              <a:rPr lang="en-US" sz="2600" dirty="0"/>
            </a:br>
            <a:r>
              <a:rPr lang="en-US" sz="2600" dirty="0"/>
              <a:t>         We strode down the open corridors together in our solitary fancy tasting artichokes, possessing every frozen delicacy, and never passing the cashier.</a:t>
            </a:r>
            <a:br>
              <a:rPr lang="en-US" sz="2600" dirty="0"/>
            </a:br>
            <a:r>
              <a:rPr lang="en-US" sz="2600" dirty="0"/>
              <a:t/>
            </a:r>
            <a:br>
              <a:rPr lang="en-US" sz="2600" dirty="0"/>
            </a:br>
            <a:r>
              <a:rPr lang="en-US" sz="2600" dirty="0"/>
              <a:t>         Where are we going, Walt Whitman? The doors close in an hour. Which way does your beard point tonight?</a:t>
            </a:r>
            <a:br>
              <a:rPr lang="en-US" sz="2600" dirty="0"/>
            </a:br>
            <a:r>
              <a:rPr lang="en-US" sz="2600" dirty="0"/>
              <a:t>         (I touch your book and dream of our odyssey in the supermarket and feel absurd.)</a:t>
            </a:r>
            <a:br>
              <a:rPr lang="en-US" sz="2600" dirty="0"/>
            </a:br>
            <a:r>
              <a:rPr lang="en-US" sz="2600" dirty="0"/>
              <a:t>         Will we walk all night through solitary streets? The trees add shade to shade, lights out in the houses, we'll both be lonely.</a:t>
            </a:r>
            <a:br>
              <a:rPr lang="en-US" sz="2600" dirty="0"/>
            </a:br>
            <a:r>
              <a:rPr lang="en-US" sz="2600" dirty="0"/>
              <a:t>         Will we stroll dreaming of the lost America of love past blue automobiles in driveways, home to our silent cottage?</a:t>
            </a:r>
            <a:br>
              <a:rPr lang="en-US" sz="2600" dirty="0"/>
            </a:br>
            <a:r>
              <a:rPr lang="en-US" sz="2600" dirty="0"/>
              <a:t>         Ah, dear father, graybeard, lonely old courage-teacher, what America did you have when Charon quit poling his ferry and you got out on a smoking bank and stood watching the boat disappear on the black waters of Lethe?</a:t>
            </a:r>
            <a:br>
              <a:rPr lang="en-US" sz="2600" dirty="0"/>
            </a:br>
            <a:r>
              <a:rPr lang="en-US" sz="2600" dirty="0"/>
              <a:t> </a:t>
            </a:r>
          </a:p>
          <a:p>
            <a:pPr fontAlgn="base"/>
            <a:r>
              <a:rPr lang="en-US" sz="2600" i="1" dirty="0"/>
              <a:t>Berkeley, 1955</a:t>
            </a:r>
            <a:endParaRPr lang="en-US" sz="2600" dirty="0"/>
          </a:p>
          <a:p>
            <a:pPr marL="0" indent="0">
              <a:buNone/>
            </a:pPr>
            <a:endParaRPr lang="en-US" dirty="0"/>
          </a:p>
        </p:txBody>
      </p:sp>
    </p:spTree>
    <p:extLst>
      <p:ext uri="{BB962C8B-B14F-4D97-AF65-F5344CB8AC3E}">
        <p14:creationId xmlns:p14="http://schemas.microsoft.com/office/powerpoint/2010/main" val="3748397440"/>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498" y="-132905"/>
            <a:ext cx="7620000" cy="924475"/>
          </a:xfrm>
        </p:spPr>
        <p:txBody>
          <a:bodyPr/>
          <a:lstStyle/>
          <a:p>
            <a:r>
              <a:rPr lang="en-US" dirty="0" smtClean="0">
                <a:latin typeface="American Typewriter"/>
              </a:rPr>
              <a:t>“A Supermarket in California</a:t>
            </a:r>
            <a:r>
              <a:rPr lang="en-US" dirty="0" smtClean="0">
                <a:latin typeface="American Typewriter"/>
              </a:rPr>
              <a:t>” Ginsberg</a:t>
            </a:r>
            <a:endParaRPr lang="en-US" dirty="0"/>
          </a:p>
        </p:txBody>
      </p:sp>
      <p:sp>
        <p:nvSpPr>
          <p:cNvPr id="3" name="Content Placeholder 2"/>
          <p:cNvSpPr>
            <a:spLocks noGrp="1"/>
          </p:cNvSpPr>
          <p:nvPr>
            <p:ph idx="1"/>
          </p:nvPr>
        </p:nvSpPr>
        <p:spPr>
          <a:xfrm>
            <a:off x="228600" y="329332"/>
            <a:ext cx="7982157" cy="5334000"/>
          </a:xfrm>
        </p:spPr>
        <p:txBody>
          <a:bodyPr>
            <a:normAutofit fontScale="62500" lnSpcReduction="20000"/>
          </a:bodyPr>
          <a:lstStyle/>
          <a:p>
            <a:r>
              <a:rPr lang="en-US" sz="2400" dirty="0" smtClean="0"/>
              <a:t>First impressions? </a:t>
            </a:r>
            <a:endParaRPr lang="en-US" sz="2400" dirty="0" smtClean="0"/>
          </a:p>
          <a:p>
            <a:r>
              <a:rPr lang="en-US" sz="2400" dirty="0" smtClean="0"/>
              <a:t>Connections </a:t>
            </a:r>
            <a:r>
              <a:rPr lang="en-US" sz="2400" dirty="0" smtClean="0"/>
              <a:t>to Ginsberg’s life that might help you understand the poem?</a:t>
            </a:r>
          </a:p>
          <a:p>
            <a:r>
              <a:rPr lang="en-US" sz="2400" dirty="0" smtClean="0"/>
              <a:t>Allusions (recall an allusion is a reference to anything commonly known – could be a reference to a famous place, person, religious figure, a character, etc.)  </a:t>
            </a:r>
            <a:r>
              <a:rPr lang="en-US" sz="2400" dirty="0" smtClean="0"/>
              <a:t>– how do they add to the poem’s meaning? </a:t>
            </a:r>
            <a:r>
              <a:rPr lang="en-US" sz="2400" dirty="0" smtClean="0"/>
              <a:t>Choose at least TWO allusions, be clear on what they are -  this will help  you understand the poem.</a:t>
            </a:r>
            <a:endParaRPr lang="en-US" sz="2400" dirty="0" smtClean="0"/>
          </a:p>
          <a:p>
            <a:pPr>
              <a:buNone/>
            </a:pPr>
            <a:r>
              <a:rPr lang="en-US" sz="2400" i="1" dirty="0" smtClean="0"/>
              <a:t>	(Why Walt Whitman?)</a:t>
            </a:r>
          </a:p>
          <a:p>
            <a:r>
              <a:rPr lang="en-US" sz="2400" dirty="0" smtClean="0"/>
              <a:t>Unknown vocabulary</a:t>
            </a:r>
            <a:r>
              <a:rPr lang="en-US" sz="2400" dirty="0" smtClean="0"/>
              <a:t>? </a:t>
            </a:r>
            <a:r>
              <a:rPr lang="en-US" sz="2400" dirty="0" smtClean="0"/>
              <a:t>Choose and define at least two.</a:t>
            </a:r>
            <a:endParaRPr lang="en-US" sz="2400" dirty="0" smtClean="0"/>
          </a:p>
          <a:p>
            <a:r>
              <a:rPr lang="en-US" sz="2400" dirty="0" smtClean="0"/>
              <a:t>What do we know about the speaker  in this poem? How would you characterize this speaker?</a:t>
            </a:r>
            <a:endParaRPr lang="en-US" sz="2400" dirty="0" smtClean="0"/>
          </a:p>
          <a:p>
            <a:r>
              <a:rPr lang="en-US" sz="2400" dirty="0" smtClean="0"/>
              <a:t>Sensory imagery</a:t>
            </a:r>
            <a:r>
              <a:rPr lang="en-US" sz="2400" dirty="0" smtClean="0"/>
              <a:t>? Provide an example that lends meaning to the poem.</a:t>
            </a:r>
            <a:endParaRPr lang="en-US" sz="2400" dirty="0" smtClean="0"/>
          </a:p>
          <a:p>
            <a:r>
              <a:rPr lang="en-US" sz="2400" dirty="0" smtClean="0"/>
              <a:t>Mood</a:t>
            </a:r>
            <a:r>
              <a:rPr lang="en-US" sz="2400" dirty="0" smtClean="0"/>
              <a:t>? We worked extensively with MOOD i</a:t>
            </a:r>
            <a:r>
              <a:rPr lang="en-US" sz="2400" dirty="0" smtClean="0"/>
              <a:t>n the Gothic unit.  What is the mood of this poem? How do you know?  Recall – authors use setting and diction to create mood. </a:t>
            </a:r>
            <a:endParaRPr lang="en-US" sz="2400" dirty="0" smtClean="0"/>
          </a:p>
          <a:p>
            <a:r>
              <a:rPr lang="en-US" sz="2400" dirty="0" smtClean="0"/>
              <a:t>Other poetic devices – alliteration, figurative language, symbols, etc</a:t>
            </a:r>
            <a:r>
              <a:rPr lang="en-US" sz="2400" dirty="0" smtClean="0"/>
              <a:t>.  Choose ONE than stands out to help create meaning. </a:t>
            </a:r>
            <a:endParaRPr lang="en-US" sz="2400" dirty="0" smtClean="0"/>
          </a:p>
          <a:p>
            <a:r>
              <a:rPr lang="en-US" sz="2400" dirty="0" smtClean="0"/>
              <a:t>Overall message/theme?</a:t>
            </a:r>
          </a:p>
          <a:p>
            <a:r>
              <a:rPr lang="en-US" sz="2400" dirty="0" smtClean="0"/>
              <a:t>Your opinion of/reaction to the poem?</a:t>
            </a:r>
          </a:p>
          <a:p>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304800"/>
            <a:ext cx="7125113" cy="924475"/>
          </a:xfrm>
        </p:spPr>
        <p:txBody>
          <a:bodyPr/>
          <a:lstStyle/>
          <a:p>
            <a:r>
              <a:rPr lang="en-US" sz="1400" dirty="0" smtClean="0"/>
              <a:t>“My Sad Self” - Ginsberg</a:t>
            </a:r>
            <a:endParaRPr lang="en-US" sz="1400" dirty="0"/>
          </a:p>
        </p:txBody>
      </p:sp>
      <p:sp>
        <p:nvSpPr>
          <p:cNvPr id="7" name="TextBox 6"/>
          <p:cNvSpPr txBox="1"/>
          <p:nvPr/>
        </p:nvSpPr>
        <p:spPr>
          <a:xfrm>
            <a:off x="152400" y="381000"/>
            <a:ext cx="8839200" cy="6863417"/>
          </a:xfrm>
          <a:prstGeom prst="rect">
            <a:avLst/>
          </a:prstGeom>
          <a:noFill/>
        </p:spPr>
        <p:txBody>
          <a:bodyPr wrap="square" numCol="2" spcCol="457200" rtlCol="0">
            <a:spAutoFit/>
          </a:bodyPr>
          <a:lstStyle/>
          <a:p>
            <a:r>
              <a:rPr lang="en-US" sz="1000" dirty="0"/>
              <a:t>Sometimes when my eyes are red</a:t>
            </a:r>
          </a:p>
          <a:p>
            <a:r>
              <a:rPr lang="en-US" sz="1000" dirty="0"/>
              <a:t>I go up on top of the RCA Building</a:t>
            </a:r>
          </a:p>
          <a:p>
            <a:r>
              <a:rPr lang="en-US" sz="1000" dirty="0"/>
              <a:t>      and gaze at my world, Manhattan—</a:t>
            </a:r>
          </a:p>
          <a:p>
            <a:r>
              <a:rPr lang="en-US" sz="1000" dirty="0"/>
              <a:t>                    my buildings, streets I’ve done feats in,</a:t>
            </a:r>
          </a:p>
          <a:p>
            <a:r>
              <a:rPr lang="en-US" sz="1000" dirty="0"/>
              <a:t>                          lofts, beds, </a:t>
            </a:r>
            <a:r>
              <a:rPr lang="en-US" sz="1000" dirty="0" err="1"/>
              <a:t>coldwater</a:t>
            </a:r>
            <a:r>
              <a:rPr lang="en-US" sz="1000" dirty="0"/>
              <a:t> flats</a:t>
            </a:r>
          </a:p>
          <a:p>
            <a:r>
              <a:rPr lang="en-US" sz="1000" dirty="0"/>
              <a:t>—on Fifth Ave below which I also bear in mind,</a:t>
            </a:r>
          </a:p>
          <a:p>
            <a:r>
              <a:rPr lang="en-US" sz="1000" dirty="0"/>
              <a:t>      its ant cars, little yellow taxis, men</a:t>
            </a:r>
          </a:p>
          <a:p>
            <a:r>
              <a:rPr lang="en-US" sz="1000" dirty="0"/>
              <a:t>              walking the size of specks of wool—</a:t>
            </a:r>
          </a:p>
          <a:p>
            <a:r>
              <a:rPr lang="en-US" sz="1000" dirty="0"/>
              <a:t>  Panorama of the bridges, sunrise over Brooklyn machine,</a:t>
            </a:r>
          </a:p>
          <a:p>
            <a:r>
              <a:rPr lang="en-US" sz="1000" dirty="0"/>
              <a:t>      sun go down over New Jersey where I was born</a:t>
            </a:r>
          </a:p>
          <a:p>
            <a:r>
              <a:rPr lang="en-US" sz="1000" dirty="0"/>
              <a:t>         &amp; Paterson where I played with ants—</a:t>
            </a:r>
          </a:p>
          <a:p>
            <a:r>
              <a:rPr lang="en-US" sz="1000" dirty="0"/>
              <a:t>  my later loves on 15th Street,</a:t>
            </a:r>
          </a:p>
          <a:p>
            <a:r>
              <a:rPr lang="en-US" sz="1000" dirty="0"/>
              <a:t>      my greater loves of Lower East Side,</a:t>
            </a:r>
          </a:p>
          <a:p>
            <a:r>
              <a:rPr lang="en-US" sz="1000" dirty="0"/>
              <a:t>         my once fabulous amours in the Bronx   </a:t>
            </a:r>
          </a:p>
          <a:p>
            <a:r>
              <a:rPr lang="en-US" sz="1000" dirty="0"/>
              <a:t>                                    faraway—</a:t>
            </a:r>
          </a:p>
          <a:p>
            <a:r>
              <a:rPr lang="en-US" sz="1000" dirty="0"/>
              <a:t>  paths crossing in these hidden streets,</a:t>
            </a:r>
          </a:p>
          <a:p>
            <a:r>
              <a:rPr lang="en-US" sz="1000" dirty="0"/>
              <a:t>     my history summed up, my absences   </a:t>
            </a:r>
          </a:p>
          <a:p>
            <a:r>
              <a:rPr lang="en-US" sz="1000" dirty="0"/>
              <a:t>         and ecstasies in Harlem—</a:t>
            </a:r>
          </a:p>
          <a:p>
            <a:r>
              <a:rPr lang="en-US" sz="1000" dirty="0"/>
              <a:t>     —sun shining down on all I own</a:t>
            </a:r>
          </a:p>
          <a:p>
            <a:r>
              <a:rPr lang="en-US" sz="1000" dirty="0"/>
              <a:t>   in one </a:t>
            </a:r>
            <a:r>
              <a:rPr lang="en-US" sz="1000" dirty="0" err="1"/>
              <a:t>eyeblink</a:t>
            </a:r>
            <a:r>
              <a:rPr lang="en-US" sz="1000" dirty="0"/>
              <a:t> to the horizon</a:t>
            </a:r>
          </a:p>
          <a:p>
            <a:r>
              <a:rPr lang="en-US" sz="1000" dirty="0"/>
              <a:t>              in my last eternity—</a:t>
            </a:r>
          </a:p>
          <a:p>
            <a:r>
              <a:rPr lang="en-US" sz="1000" dirty="0"/>
              <a:t>                                 matter is water</a:t>
            </a:r>
            <a:r>
              <a:rPr lang="en-US" sz="1000" dirty="0" smtClean="0"/>
              <a:t>.</a:t>
            </a:r>
            <a:r>
              <a:rPr lang="en-US" sz="1000" dirty="0"/>
              <a:t/>
            </a:r>
            <a:br>
              <a:rPr lang="en-US" sz="1000" dirty="0"/>
            </a:br>
            <a:r>
              <a:rPr lang="en-US" sz="1000" dirty="0"/>
              <a:t>Sad,</a:t>
            </a:r>
          </a:p>
          <a:p>
            <a:r>
              <a:rPr lang="en-US" sz="1000" dirty="0"/>
              <a:t>     I take the elevator and go</a:t>
            </a:r>
          </a:p>
          <a:p>
            <a:r>
              <a:rPr lang="en-US" sz="1000" dirty="0"/>
              <a:t>         down, pondering,</a:t>
            </a:r>
          </a:p>
          <a:p>
            <a:r>
              <a:rPr lang="en-US" sz="1000" dirty="0"/>
              <a:t>and walk on the pavements staring into all man’s</a:t>
            </a:r>
          </a:p>
          <a:p>
            <a:r>
              <a:rPr lang="en-US" sz="1000" dirty="0"/>
              <a:t>                                       </a:t>
            </a:r>
            <a:r>
              <a:rPr lang="en-US" sz="1000" dirty="0" err="1"/>
              <a:t>plateglass</a:t>
            </a:r>
            <a:r>
              <a:rPr lang="en-US" sz="1000" dirty="0"/>
              <a:t>, faces,</a:t>
            </a:r>
          </a:p>
          <a:p>
            <a:r>
              <a:rPr lang="en-US" sz="1000" dirty="0"/>
              <a:t>         questioning after who loves,</a:t>
            </a:r>
          </a:p>
          <a:p>
            <a:r>
              <a:rPr lang="en-US" sz="1000" dirty="0"/>
              <a:t>     and stop, bemused</a:t>
            </a:r>
          </a:p>
          <a:p>
            <a:r>
              <a:rPr lang="en-US" sz="1000" dirty="0"/>
              <a:t>         in front of an automobile </a:t>
            </a:r>
            <a:r>
              <a:rPr lang="en-US" sz="1000" dirty="0" err="1"/>
              <a:t>shopwindow</a:t>
            </a:r>
            <a:endParaRPr lang="en-US" sz="1000" dirty="0"/>
          </a:p>
          <a:p>
            <a:r>
              <a:rPr lang="en-US" sz="1000" dirty="0"/>
              <a:t>     standing lost in calm thought,</a:t>
            </a:r>
          </a:p>
          <a:p>
            <a:r>
              <a:rPr lang="en-US" sz="1000" dirty="0"/>
              <a:t>         traffic moving up &amp; down 5th Avenue blocks behind me   </a:t>
            </a:r>
          </a:p>
          <a:p>
            <a:r>
              <a:rPr lang="en-US" sz="1000" dirty="0"/>
              <a:t>                  waiting for a moment when </a:t>
            </a:r>
            <a:r>
              <a:rPr lang="en-US" sz="1000" dirty="0" smtClean="0"/>
              <a:t>...</a:t>
            </a:r>
          </a:p>
          <a:p>
            <a:endParaRPr lang="en-US" sz="1000" dirty="0" smtClean="0"/>
          </a:p>
          <a:p>
            <a:r>
              <a:rPr lang="en-US" sz="1000" dirty="0"/>
              <a:t>Time to go home &amp; cook supper &amp; listen to</a:t>
            </a:r>
          </a:p>
          <a:p>
            <a:r>
              <a:rPr lang="en-US" sz="1000" dirty="0"/>
              <a:t>                  the romantic war news on the radio   </a:t>
            </a:r>
          </a:p>
          <a:p>
            <a:r>
              <a:rPr lang="en-US" sz="1000" dirty="0"/>
              <a:t>                                 ... all movement </a:t>
            </a:r>
            <a:r>
              <a:rPr lang="en-US" sz="1000" dirty="0" smtClean="0"/>
              <a:t>stops</a:t>
            </a:r>
          </a:p>
          <a:p>
            <a:r>
              <a:rPr lang="en-US" sz="1000" dirty="0"/>
              <a:t>&amp; I walk in the timeless sadness of existence,  </a:t>
            </a:r>
            <a:endParaRPr lang="en-US" sz="1000" dirty="0" smtClean="0"/>
          </a:p>
          <a:p>
            <a:endParaRPr lang="en-US" sz="1000" dirty="0"/>
          </a:p>
          <a:p>
            <a:endParaRPr lang="en-US" sz="1000" dirty="0" smtClean="0"/>
          </a:p>
          <a:p>
            <a:endParaRPr lang="en-US" sz="1000" dirty="0"/>
          </a:p>
          <a:p>
            <a:endParaRPr lang="en-US" sz="1000" dirty="0" smtClean="0"/>
          </a:p>
          <a:p>
            <a:endParaRPr lang="en-US" sz="1000" dirty="0"/>
          </a:p>
          <a:p>
            <a:endParaRPr lang="en-US" sz="1000" dirty="0"/>
          </a:p>
          <a:p>
            <a:r>
              <a:rPr lang="en-US" sz="1000" dirty="0"/>
              <a:t>  </a:t>
            </a:r>
            <a:r>
              <a:rPr lang="en-US" sz="1000" dirty="0" smtClean="0"/>
              <a:t>                       tenderness flowing </a:t>
            </a:r>
            <a:r>
              <a:rPr lang="en-US" sz="1000" dirty="0"/>
              <a:t>thru the buildings</a:t>
            </a:r>
            <a:r>
              <a:rPr lang="en-US" sz="1000" dirty="0" smtClean="0"/>
              <a:t>,</a:t>
            </a:r>
            <a:endParaRPr lang="en-US" sz="1000" dirty="0"/>
          </a:p>
          <a:p>
            <a:endParaRPr lang="en-US" sz="1000" dirty="0"/>
          </a:p>
          <a:p>
            <a:r>
              <a:rPr lang="en-US" sz="1000" dirty="0"/>
              <a:t>        </a:t>
            </a:r>
            <a:r>
              <a:rPr lang="en-US" sz="1000" dirty="0" smtClean="0"/>
              <a:t> my fingertips touching reality’s face,</a:t>
            </a:r>
          </a:p>
          <a:p>
            <a:r>
              <a:rPr lang="en-US" sz="1000" dirty="0" smtClean="0"/>
              <a:t>     my own face streaked with tears in the mirror   </a:t>
            </a:r>
          </a:p>
          <a:p>
            <a:r>
              <a:rPr lang="en-US" sz="1000" dirty="0" smtClean="0"/>
              <a:t>         of some window—at dusk—</a:t>
            </a:r>
          </a:p>
          <a:p>
            <a:r>
              <a:rPr lang="en-US" sz="1000" dirty="0" smtClean="0"/>
              <a:t>                                 where I have no desire—</a:t>
            </a:r>
          </a:p>
          <a:p>
            <a:r>
              <a:rPr lang="en-US" sz="1000" dirty="0" smtClean="0"/>
              <a:t>     for bonbons—or to own the dresses or Japanese   </a:t>
            </a:r>
          </a:p>
          <a:p>
            <a:r>
              <a:rPr lang="en-US" sz="1000" dirty="0"/>
              <a:t>                  lampshades of intellection—</a:t>
            </a:r>
          </a:p>
          <a:p>
            <a:r>
              <a:rPr lang="en-US" sz="1000" dirty="0"/>
              <a:t/>
            </a:r>
            <a:br>
              <a:rPr lang="en-US" sz="1000" dirty="0"/>
            </a:br>
            <a:r>
              <a:rPr lang="en-US" sz="1000" dirty="0"/>
              <a:t>Confused by the spectacle around me,</a:t>
            </a:r>
          </a:p>
          <a:p>
            <a:r>
              <a:rPr lang="en-US" sz="1000" dirty="0"/>
              <a:t>      Man struggling up the street</a:t>
            </a:r>
          </a:p>
          <a:p>
            <a:r>
              <a:rPr lang="en-US" sz="1000" dirty="0"/>
              <a:t>                    with packages, newspapers,</a:t>
            </a:r>
          </a:p>
          <a:p>
            <a:r>
              <a:rPr lang="en-US" sz="1000" dirty="0"/>
              <a:t>                                       ties, beautiful suits   </a:t>
            </a:r>
          </a:p>
          <a:p>
            <a:r>
              <a:rPr lang="en-US" sz="1000" dirty="0"/>
              <a:t>                    toward his desire</a:t>
            </a:r>
          </a:p>
          <a:p>
            <a:r>
              <a:rPr lang="en-US" sz="1000" dirty="0"/>
              <a:t>      Man, woman, streaming over the pavements   </a:t>
            </a:r>
          </a:p>
          <a:p>
            <a:r>
              <a:rPr lang="en-US" sz="1000" dirty="0"/>
              <a:t>                    red lights clocking hurried watches &amp;   </a:t>
            </a:r>
          </a:p>
          <a:p>
            <a:r>
              <a:rPr lang="en-US" sz="1000" dirty="0"/>
              <a:t>                        movements at the curb—</a:t>
            </a:r>
          </a:p>
          <a:p>
            <a:r>
              <a:rPr lang="en-US" sz="1000" dirty="0"/>
              <a:t/>
            </a:r>
            <a:br>
              <a:rPr lang="en-US" sz="1000" dirty="0"/>
            </a:br>
            <a:r>
              <a:rPr lang="en-US" sz="1000" dirty="0"/>
              <a:t>And all these streets leading</a:t>
            </a:r>
          </a:p>
          <a:p>
            <a:r>
              <a:rPr lang="en-US" sz="1000" dirty="0"/>
              <a:t>      so crosswise, honking, lengthily,</a:t>
            </a:r>
          </a:p>
          <a:p>
            <a:r>
              <a:rPr lang="en-US" sz="1000" dirty="0"/>
              <a:t>                        by avenues</a:t>
            </a:r>
          </a:p>
          <a:p>
            <a:r>
              <a:rPr lang="en-US" sz="1000" dirty="0"/>
              <a:t>      stalked by high buildings or crusted into slums</a:t>
            </a:r>
          </a:p>
          <a:p>
            <a:r>
              <a:rPr lang="en-US" sz="1000" dirty="0"/>
              <a:t>                        thru such halting traffic</a:t>
            </a:r>
          </a:p>
          <a:p>
            <a:r>
              <a:rPr lang="en-US" sz="1000" dirty="0"/>
              <a:t>                                       screaming cars and engines   </a:t>
            </a:r>
          </a:p>
          <a:p>
            <a:r>
              <a:rPr lang="en-US" sz="1000" dirty="0"/>
              <a:t>so painfully to this</a:t>
            </a:r>
          </a:p>
          <a:p>
            <a:r>
              <a:rPr lang="en-US" sz="1000" dirty="0"/>
              <a:t>      countryside, this graveyard</a:t>
            </a:r>
          </a:p>
          <a:p>
            <a:r>
              <a:rPr lang="en-US" sz="1000" dirty="0"/>
              <a:t>                    this stillness</a:t>
            </a:r>
          </a:p>
          <a:p>
            <a:r>
              <a:rPr lang="en-US" sz="1000" dirty="0"/>
              <a:t>                                       on deathbed or mountain   </a:t>
            </a:r>
          </a:p>
          <a:p>
            <a:r>
              <a:rPr lang="en-US" sz="1000" dirty="0"/>
              <a:t>      once seen</a:t>
            </a:r>
          </a:p>
          <a:p>
            <a:r>
              <a:rPr lang="en-US" sz="1000" dirty="0"/>
              <a:t>                        never regained or desired</a:t>
            </a:r>
          </a:p>
          <a:p>
            <a:r>
              <a:rPr lang="en-US" sz="1000" dirty="0"/>
              <a:t>                                       in the mind to come</a:t>
            </a:r>
          </a:p>
          <a:p>
            <a:r>
              <a:rPr lang="en-US" sz="1000" dirty="0"/>
              <a:t>where all Manhattan that I’ve seen must disappear.</a:t>
            </a:r>
          </a:p>
          <a:p>
            <a:endParaRPr lang="en-US" sz="1000" dirty="0"/>
          </a:p>
          <a:p>
            <a:endParaRPr lang="en-US" sz="1000" dirty="0"/>
          </a:p>
          <a:p>
            <a:r>
              <a:rPr lang="en-US" sz="1000" dirty="0"/>
              <a:t/>
            </a:r>
            <a:br>
              <a:rPr lang="en-US" sz="1000" dirty="0"/>
            </a:br>
            <a:endParaRPr lang="en-US" sz="1000" dirty="0"/>
          </a:p>
        </p:txBody>
      </p:sp>
    </p:spTree>
    <p:extLst>
      <p:ext uri="{BB962C8B-B14F-4D97-AF65-F5344CB8AC3E}">
        <p14:creationId xmlns:p14="http://schemas.microsoft.com/office/powerpoint/2010/main" val="3084725611"/>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6123"/>
            <a:ext cx="7125113" cy="924475"/>
          </a:xfrm>
        </p:spPr>
        <p:txBody>
          <a:bodyPr/>
          <a:lstStyle/>
          <a:p>
            <a:r>
              <a:rPr lang="en-US" dirty="0" smtClean="0">
                <a:latin typeface="American Typewriter"/>
              </a:rPr>
              <a:t>“</a:t>
            </a:r>
            <a:r>
              <a:rPr lang="en-US" sz="2400" dirty="0" smtClean="0">
                <a:latin typeface="American Typewriter"/>
              </a:rPr>
              <a:t>My Sad Self”</a:t>
            </a:r>
            <a:endParaRPr lang="en-US" sz="2400" dirty="0"/>
          </a:p>
        </p:txBody>
      </p:sp>
      <p:sp>
        <p:nvSpPr>
          <p:cNvPr id="3" name="Content Placeholder 2"/>
          <p:cNvSpPr>
            <a:spLocks noGrp="1"/>
          </p:cNvSpPr>
          <p:nvPr>
            <p:ph idx="1"/>
          </p:nvPr>
        </p:nvSpPr>
        <p:spPr>
          <a:xfrm>
            <a:off x="457200" y="762000"/>
            <a:ext cx="7125112" cy="5181600"/>
          </a:xfrm>
        </p:spPr>
        <p:txBody>
          <a:bodyPr>
            <a:normAutofit/>
          </a:bodyPr>
          <a:lstStyle/>
          <a:p>
            <a:r>
              <a:rPr lang="en-US" dirty="0" smtClean="0"/>
              <a:t>First impression?</a:t>
            </a:r>
          </a:p>
          <a:p>
            <a:r>
              <a:rPr lang="en-US" dirty="0" smtClean="0"/>
              <a:t>Comparisons to previous poem?</a:t>
            </a:r>
          </a:p>
          <a:p>
            <a:r>
              <a:rPr lang="en-US" dirty="0" smtClean="0"/>
              <a:t>Connections to Ginsberg’s life?</a:t>
            </a:r>
          </a:p>
          <a:p>
            <a:r>
              <a:rPr lang="en-US" dirty="0" smtClean="0"/>
              <a:t>Unknown vocabulary words</a:t>
            </a:r>
            <a:r>
              <a:rPr lang="en-US" dirty="0" smtClean="0"/>
              <a:t>? Choose and define a few.</a:t>
            </a:r>
            <a:endParaRPr lang="en-US" dirty="0" smtClean="0"/>
          </a:p>
          <a:p>
            <a:r>
              <a:rPr lang="en-US" dirty="0" smtClean="0"/>
              <a:t>What is the dramatic situation? </a:t>
            </a:r>
            <a:r>
              <a:rPr lang="en-US" dirty="0" smtClean="0"/>
              <a:t>That means where and when and what is going on in the poem on the literal level.</a:t>
            </a:r>
          </a:p>
          <a:p>
            <a:r>
              <a:rPr lang="en-US" dirty="0" smtClean="0"/>
              <a:t> </a:t>
            </a:r>
            <a:r>
              <a:rPr lang="en-US" dirty="0" smtClean="0"/>
              <a:t>Who is the speaker</a:t>
            </a:r>
            <a:r>
              <a:rPr lang="en-US" dirty="0" smtClean="0"/>
              <a:t>? What do you know about the speaker? How woul</a:t>
            </a:r>
            <a:r>
              <a:rPr lang="en-US" dirty="0" smtClean="0"/>
              <a:t>d you characterize this speaker?</a:t>
            </a:r>
            <a:endParaRPr lang="en-US" dirty="0" smtClean="0"/>
          </a:p>
          <a:p>
            <a:r>
              <a:rPr lang="en-US" dirty="0" smtClean="0"/>
              <a:t>What is the mood?</a:t>
            </a:r>
          </a:p>
          <a:p>
            <a:r>
              <a:rPr lang="en-US" dirty="0" smtClean="0"/>
              <a:t>What </a:t>
            </a:r>
            <a:r>
              <a:rPr lang="en-US" dirty="0" smtClean="0"/>
              <a:t>are the predominant emotions expressed?</a:t>
            </a:r>
          </a:p>
          <a:p>
            <a:r>
              <a:rPr lang="en-US" dirty="0" smtClean="0"/>
              <a:t>What do you think the poem means?</a:t>
            </a:r>
          </a:p>
          <a:p>
            <a:r>
              <a:rPr lang="en-US" dirty="0" smtClean="0"/>
              <a:t>Even if the readers have never been to NYC, how can they have a connection to this poem and its meaning?</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286" y="-124375"/>
            <a:ext cx="7125113" cy="924475"/>
          </a:xfrm>
        </p:spPr>
        <p:txBody>
          <a:bodyPr/>
          <a:lstStyle/>
          <a:p>
            <a:r>
              <a:rPr lang="en-US" dirty="0" smtClean="0">
                <a:latin typeface="American Typewriter"/>
              </a:rPr>
              <a:t>Gary  Snyder</a:t>
            </a:r>
            <a:endParaRPr lang="en-US" dirty="0"/>
          </a:p>
        </p:txBody>
      </p:sp>
      <p:sp>
        <p:nvSpPr>
          <p:cNvPr id="3" name="Content Placeholder 2"/>
          <p:cNvSpPr>
            <a:spLocks noGrp="1"/>
          </p:cNvSpPr>
          <p:nvPr>
            <p:ph idx="1"/>
          </p:nvPr>
        </p:nvSpPr>
        <p:spPr>
          <a:xfrm>
            <a:off x="152032" y="685800"/>
            <a:ext cx="7353712" cy="5410200"/>
          </a:xfrm>
        </p:spPr>
        <p:txBody>
          <a:bodyPr>
            <a:normAutofit fontScale="92500" lnSpcReduction="10000"/>
          </a:bodyPr>
          <a:lstStyle/>
          <a:p>
            <a:r>
              <a:rPr lang="en-US" dirty="0" smtClean="0"/>
              <a:t>Born in 1930</a:t>
            </a:r>
          </a:p>
          <a:p>
            <a:r>
              <a:rPr lang="en-US" dirty="0" smtClean="0"/>
              <a:t>Contemporary of Allen Ginsberg and other Beat</a:t>
            </a:r>
          </a:p>
          <a:p>
            <a:pPr>
              <a:buNone/>
            </a:pPr>
            <a:r>
              <a:rPr lang="en-US" dirty="0" smtClean="0"/>
              <a:t>       Generation writers of the 50s and 60s</a:t>
            </a:r>
          </a:p>
          <a:p>
            <a:pPr>
              <a:buNone/>
            </a:pPr>
            <a:r>
              <a:rPr lang="en-US" dirty="0" smtClean="0"/>
              <a:t>	(though he did not like to be classified as such)</a:t>
            </a:r>
          </a:p>
          <a:p>
            <a:r>
              <a:rPr lang="en-US" dirty="0" smtClean="0"/>
              <a:t>Raised in Washington and Oregon</a:t>
            </a:r>
          </a:p>
          <a:p>
            <a:r>
              <a:rPr lang="en-US" dirty="0" smtClean="0"/>
              <a:t>Deep </a:t>
            </a:r>
            <a:r>
              <a:rPr lang="en-US" dirty="0" smtClean="0">
                <a:solidFill>
                  <a:srgbClr val="008000"/>
                </a:solidFill>
              </a:rPr>
              <a:t>respect for Native American </a:t>
            </a:r>
            <a:r>
              <a:rPr lang="en-US" dirty="0" smtClean="0"/>
              <a:t>culture</a:t>
            </a:r>
          </a:p>
          <a:p>
            <a:r>
              <a:rPr lang="en-US" dirty="0" smtClean="0"/>
              <a:t>Study of Native Americans influenced him to adopt a lifestyle </a:t>
            </a:r>
            <a:r>
              <a:rPr lang="en-US" dirty="0" smtClean="0">
                <a:solidFill>
                  <a:srgbClr val="008000"/>
                </a:solidFill>
              </a:rPr>
              <a:t>in harmony with nature (preservation of natural world)</a:t>
            </a:r>
          </a:p>
          <a:p>
            <a:r>
              <a:rPr lang="en-US" dirty="0" smtClean="0"/>
              <a:t>Has mixed his life with hard, physical, outdoor labor and various intellectual pursuits</a:t>
            </a:r>
          </a:p>
          <a:p>
            <a:r>
              <a:rPr lang="en-US" dirty="0" smtClean="0"/>
              <a:t>Traveled extensively – moved to Japan at age 26 – studied Eastern culture </a:t>
            </a:r>
          </a:p>
          <a:p>
            <a:r>
              <a:rPr lang="en-US" dirty="0" smtClean="0"/>
              <a:t>Spent next 12 yrs. traveling India, Indonesia, Istanbul and beyond</a:t>
            </a:r>
          </a:p>
          <a:p>
            <a:r>
              <a:rPr lang="en-US" dirty="0" smtClean="0"/>
              <a:t>Became immersed in </a:t>
            </a:r>
            <a:r>
              <a:rPr lang="en-US" dirty="0" smtClean="0">
                <a:solidFill>
                  <a:srgbClr val="008000"/>
                </a:solidFill>
              </a:rPr>
              <a:t>Zen</a:t>
            </a:r>
            <a:r>
              <a:rPr lang="en-US" dirty="0" smtClean="0"/>
              <a:t> </a:t>
            </a:r>
            <a:r>
              <a:rPr lang="en-US" dirty="0" smtClean="0">
                <a:solidFill>
                  <a:srgbClr val="008000"/>
                </a:solidFill>
              </a:rPr>
              <a:t>Buddhism</a:t>
            </a:r>
          </a:p>
          <a:p>
            <a:r>
              <a:rPr lang="en-US" dirty="0" smtClean="0"/>
              <a:t>“My poems may approach the true measure of things and </a:t>
            </a:r>
            <a:r>
              <a:rPr lang="en-US" dirty="0" smtClean="0">
                <a:solidFill>
                  <a:srgbClr val="008000"/>
                </a:solidFill>
              </a:rPr>
              <a:t>stand against the unbalance and ignorance of our times.”</a:t>
            </a:r>
          </a:p>
          <a:p>
            <a:endParaRPr lang="en-US" dirty="0"/>
          </a:p>
        </p:txBody>
      </p:sp>
      <p:pic>
        <p:nvPicPr>
          <p:cNvPr id="4" name="Picture 3" descr="snyder.jpg"/>
          <p:cNvPicPr>
            <a:picLocks noChangeAspect="1"/>
          </p:cNvPicPr>
          <p:nvPr/>
        </p:nvPicPr>
        <p:blipFill>
          <a:blip r:embed="rId2" cstate="print"/>
          <a:stretch>
            <a:fillRect/>
          </a:stretch>
        </p:blipFill>
        <p:spPr>
          <a:xfrm>
            <a:off x="6518189" y="152400"/>
            <a:ext cx="2625811" cy="2590800"/>
          </a:xfrm>
          <a:prstGeom prst="rect">
            <a:avLst/>
          </a:prstGeom>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997" y="-29308"/>
            <a:ext cx="7601158" cy="924475"/>
          </a:xfrm>
        </p:spPr>
        <p:txBody>
          <a:bodyPr/>
          <a:lstStyle/>
          <a:p>
            <a:r>
              <a:rPr lang="en-US" dirty="0" smtClean="0"/>
              <a:t>“I Went into the Maverick  Bar” - Snyder</a:t>
            </a:r>
            <a:endParaRPr lang="en-US" dirty="0"/>
          </a:p>
        </p:txBody>
      </p:sp>
      <p:sp>
        <p:nvSpPr>
          <p:cNvPr id="3" name="Content Placeholder 2"/>
          <p:cNvSpPr>
            <a:spLocks noGrp="1"/>
          </p:cNvSpPr>
          <p:nvPr>
            <p:ph idx="1"/>
          </p:nvPr>
        </p:nvSpPr>
        <p:spPr>
          <a:xfrm>
            <a:off x="985997" y="990600"/>
            <a:ext cx="7125112" cy="6085925"/>
          </a:xfrm>
        </p:spPr>
        <p:txBody>
          <a:bodyPr numCol="2">
            <a:normAutofit fontScale="62500" lnSpcReduction="20000"/>
          </a:bodyPr>
          <a:lstStyle/>
          <a:p>
            <a:pPr marL="0" indent="0" fontAlgn="base">
              <a:buNone/>
            </a:pPr>
            <a:r>
              <a:rPr lang="en-US" dirty="0"/>
              <a:t>I went into the Maverick Bar   </a:t>
            </a:r>
            <a:br>
              <a:rPr lang="en-US" dirty="0"/>
            </a:br>
            <a:endParaRPr lang="en-US" dirty="0"/>
          </a:p>
          <a:p>
            <a:pPr marL="0" indent="0" fontAlgn="base">
              <a:buNone/>
            </a:pPr>
            <a:r>
              <a:rPr lang="en-US" dirty="0"/>
              <a:t>In Farmington, New Mexico.</a:t>
            </a:r>
            <a:br>
              <a:rPr lang="en-US" dirty="0"/>
            </a:br>
            <a:endParaRPr lang="en-US" dirty="0"/>
          </a:p>
          <a:p>
            <a:pPr marL="0" indent="0" fontAlgn="base">
              <a:buNone/>
            </a:pPr>
            <a:r>
              <a:rPr lang="en-US" dirty="0"/>
              <a:t>And drank double shots of bourbon</a:t>
            </a:r>
            <a:br>
              <a:rPr lang="en-US" dirty="0"/>
            </a:br>
            <a:endParaRPr lang="en-US" dirty="0"/>
          </a:p>
          <a:p>
            <a:pPr marL="0" indent="0" fontAlgn="base">
              <a:buNone/>
            </a:pPr>
            <a:r>
              <a:rPr lang="en-US" dirty="0"/>
              <a:t>                         backed with beer.</a:t>
            </a:r>
            <a:br>
              <a:rPr lang="en-US" dirty="0"/>
            </a:br>
            <a:endParaRPr lang="en-US" dirty="0"/>
          </a:p>
          <a:p>
            <a:pPr marL="0" indent="0" fontAlgn="base">
              <a:buNone/>
            </a:pPr>
            <a:r>
              <a:rPr lang="en-US" dirty="0"/>
              <a:t>My long hair was tucked up under a cap</a:t>
            </a:r>
            <a:br>
              <a:rPr lang="en-US" dirty="0"/>
            </a:br>
            <a:endParaRPr lang="en-US" dirty="0"/>
          </a:p>
          <a:p>
            <a:pPr marL="0" indent="0" fontAlgn="base">
              <a:buNone/>
            </a:pPr>
            <a:r>
              <a:rPr lang="en-US" dirty="0"/>
              <a:t>I’d left the earring in the car.</a:t>
            </a:r>
            <a:br>
              <a:rPr lang="en-US" dirty="0"/>
            </a:br>
            <a:endParaRPr lang="en-US" dirty="0"/>
          </a:p>
          <a:p>
            <a:pPr marL="0" indent="0" fontAlgn="base">
              <a:buNone/>
            </a:pPr>
            <a:r>
              <a:rPr lang="en-US" dirty="0"/>
              <a:t/>
            </a:r>
            <a:br>
              <a:rPr lang="en-US" dirty="0"/>
            </a:br>
            <a:endParaRPr lang="en-US" dirty="0"/>
          </a:p>
          <a:p>
            <a:pPr marL="0" indent="0" fontAlgn="base">
              <a:buNone/>
            </a:pPr>
            <a:r>
              <a:rPr lang="en-US" dirty="0"/>
              <a:t>Two cowboys did horseplay</a:t>
            </a:r>
            <a:br>
              <a:rPr lang="en-US" dirty="0"/>
            </a:br>
            <a:endParaRPr lang="en-US" dirty="0"/>
          </a:p>
          <a:p>
            <a:pPr marL="0" indent="0" fontAlgn="base">
              <a:buNone/>
            </a:pPr>
            <a:r>
              <a:rPr lang="en-US" dirty="0"/>
              <a:t>                         by the pool tables,</a:t>
            </a:r>
            <a:br>
              <a:rPr lang="en-US" dirty="0"/>
            </a:br>
            <a:endParaRPr lang="en-US" dirty="0"/>
          </a:p>
          <a:p>
            <a:pPr marL="0" indent="0" fontAlgn="base">
              <a:buNone/>
            </a:pPr>
            <a:r>
              <a:rPr lang="en-US" dirty="0"/>
              <a:t>A waitress asked us</a:t>
            </a:r>
            <a:br>
              <a:rPr lang="en-US" dirty="0"/>
            </a:br>
            <a:endParaRPr lang="en-US" dirty="0"/>
          </a:p>
          <a:p>
            <a:pPr marL="0" indent="0" fontAlgn="base">
              <a:buNone/>
            </a:pPr>
            <a:r>
              <a:rPr lang="en-US" dirty="0"/>
              <a:t>                         where are you from?</a:t>
            </a:r>
            <a:br>
              <a:rPr lang="en-US" dirty="0"/>
            </a:br>
            <a:endParaRPr lang="en-US" dirty="0"/>
          </a:p>
          <a:p>
            <a:pPr marL="0" indent="0" fontAlgn="base">
              <a:buNone/>
            </a:pPr>
            <a:r>
              <a:rPr lang="en-US" dirty="0"/>
              <a:t>a country-and-western band began to play   </a:t>
            </a:r>
            <a:br>
              <a:rPr lang="en-US" dirty="0"/>
            </a:br>
            <a:endParaRPr lang="en-US" dirty="0"/>
          </a:p>
          <a:p>
            <a:pPr marL="0" indent="0" fontAlgn="base">
              <a:buNone/>
            </a:pPr>
            <a:r>
              <a:rPr lang="en-US" dirty="0"/>
              <a:t>“We don’t smoke Marijuana in </a:t>
            </a:r>
            <a:r>
              <a:rPr lang="en-US" dirty="0" err="1"/>
              <a:t>Muskokie</a:t>
            </a:r>
            <a:r>
              <a:rPr lang="en-US" dirty="0"/>
              <a:t>”   </a:t>
            </a:r>
            <a:br>
              <a:rPr lang="en-US" dirty="0"/>
            </a:br>
            <a:endParaRPr lang="en-US" dirty="0"/>
          </a:p>
          <a:p>
            <a:pPr marL="0" indent="0" fontAlgn="base">
              <a:buNone/>
            </a:pPr>
            <a:r>
              <a:rPr lang="en-US" dirty="0"/>
              <a:t>And with the next song,</a:t>
            </a:r>
            <a:br>
              <a:rPr lang="en-US" dirty="0"/>
            </a:br>
            <a:endParaRPr lang="en-US" dirty="0"/>
          </a:p>
          <a:p>
            <a:pPr marL="0" indent="0" fontAlgn="base">
              <a:buNone/>
            </a:pPr>
            <a:r>
              <a:rPr lang="en-US" dirty="0"/>
              <a:t>                         a couple began to dance.</a:t>
            </a:r>
            <a:br>
              <a:rPr lang="en-US" dirty="0"/>
            </a:br>
            <a:endParaRPr lang="en-US" dirty="0"/>
          </a:p>
          <a:p>
            <a:pPr marL="0" indent="0" fontAlgn="base">
              <a:buNone/>
            </a:pPr>
            <a:r>
              <a:rPr lang="en-US" dirty="0"/>
              <a:t/>
            </a:r>
            <a:br>
              <a:rPr lang="en-US" dirty="0"/>
            </a:br>
            <a:endParaRPr lang="en-US" dirty="0"/>
          </a:p>
          <a:p>
            <a:pPr marL="0" indent="0" fontAlgn="base">
              <a:buNone/>
            </a:pPr>
            <a:r>
              <a:rPr lang="en-US" dirty="0"/>
              <a:t>They held each other like in High School dances   </a:t>
            </a:r>
            <a:br>
              <a:rPr lang="en-US" dirty="0"/>
            </a:br>
            <a:endParaRPr lang="en-US" dirty="0"/>
          </a:p>
          <a:p>
            <a:pPr marL="0" indent="0" fontAlgn="base">
              <a:buNone/>
            </a:pPr>
            <a:r>
              <a:rPr lang="en-US" dirty="0"/>
              <a:t>                         in the fifties;</a:t>
            </a:r>
            <a:br>
              <a:rPr lang="en-US" dirty="0"/>
            </a:br>
            <a:endParaRPr lang="en-US" dirty="0"/>
          </a:p>
          <a:p>
            <a:pPr marL="0" indent="0" fontAlgn="base">
              <a:buNone/>
            </a:pPr>
            <a:r>
              <a:rPr lang="en-US" dirty="0"/>
              <a:t>I recalled when I worked in the woods</a:t>
            </a:r>
            <a:br>
              <a:rPr lang="en-US" dirty="0"/>
            </a:br>
            <a:endParaRPr lang="en-US" dirty="0"/>
          </a:p>
          <a:p>
            <a:pPr marL="0" indent="0" fontAlgn="base">
              <a:buNone/>
            </a:pPr>
            <a:r>
              <a:rPr lang="en-US" dirty="0"/>
              <a:t>                         and the bars of Madras, Oregon.   </a:t>
            </a:r>
            <a:br>
              <a:rPr lang="en-US" dirty="0"/>
            </a:br>
            <a:endParaRPr lang="en-US" dirty="0"/>
          </a:p>
          <a:p>
            <a:pPr marL="0" indent="0" fontAlgn="base">
              <a:buNone/>
            </a:pPr>
            <a:r>
              <a:rPr lang="en-US" dirty="0"/>
              <a:t>That short-haired joy and roughness—</a:t>
            </a:r>
            <a:br>
              <a:rPr lang="en-US" dirty="0"/>
            </a:br>
            <a:endParaRPr lang="en-US" dirty="0"/>
          </a:p>
          <a:p>
            <a:pPr marL="0" indent="0" fontAlgn="base">
              <a:buNone/>
            </a:pPr>
            <a:r>
              <a:rPr lang="en-US" dirty="0"/>
              <a:t>                         America—your stupidity.   </a:t>
            </a:r>
            <a:br>
              <a:rPr lang="en-US" dirty="0"/>
            </a:br>
            <a:endParaRPr lang="en-US" dirty="0"/>
          </a:p>
          <a:p>
            <a:pPr marL="0" indent="0" fontAlgn="base">
              <a:buNone/>
            </a:pPr>
            <a:r>
              <a:rPr lang="en-US" dirty="0"/>
              <a:t>I could almost love you again.</a:t>
            </a:r>
            <a:br>
              <a:rPr lang="en-US" dirty="0"/>
            </a:br>
            <a:endParaRPr lang="en-US" dirty="0"/>
          </a:p>
          <a:p>
            <a:pPr marL="0" indent="0" fontAlgn="base">
              <a:buNone/>
            </a:pPr>
            <a:r>
              <a:rPr lang="en-US" dirty="0"/>
              <a:t/>
            </a:r>
            <a:br>
              <a:rPr lang="en-US" dirty="0"/>
            </a:br>
            <a:endParaRPr lang="en-US" dirty="0"/>
          </a:p>
          <a:p>
            <a:pPr marL="0" indent="0" fontAlgn="base">
              <a:buNone/>
            </a:pPr>
            <a:r>
              <a:rPr lang="en-US" dirty="0"/>
              <a:t>We left—onto the freeway shoulders—</a:t>
            </a:r>
            <a:br>
              <a:rPr lang="en-US" dirty="0"/>
            </a:br>
            <a:endParaRPr lang="en-US" dirty="0"/>
          </a:p>
          <a:p>
            <a:pPr marL="0" indent="0" fontAlgn="base">
              <a:buNone/>
            </a:pPr>
            <a:r>
              <a:rPr lang="en-US" dirty="0"/>
              <a:t>                         under the tough old stars—</a:t>
            </a:r>
            <a:br>
              <a:rPr lang="en-US" dirty="0"/>
            </a:br>
            <a:endParaRPr lang="en-US" dirty="0"/>
          </a:p>
          <a:p>
            <a:pPr marL="0" indent="0" fontAlgn="base">
              <a:buNone/>
            </a:pPr>
            <a:r>
              <a:rPr lang="en-US" dirty="0"/>
              <a:t>In the shadow of bluffs</a:t>
            </a:r>
            <a:br>
              <a:rPr lang="en-US" dirty="0"/>
            </a:br>
            <a:endParaRPr lang="en-US" dirty="0"/>
          </a:p>
          <a:p>
            <a:pPr marL="0" indent="0" fontAlgn="base">
              <a:buNone/>
            </a:pPr>
            <a:r>
              <a:rPr lang="en-US" dirty="0"/>
              <a:t>                         I came back to myself,</a:t>
            </a:r>
            <a:br>
              <a:rPr lang="en-US" dirty="0"/>
            </a:br>
            <a:endParaRPr lang="en-US" dirty="0"/>
          </a:p>
          <a:p>
            <a:pPr marL="0" indent="0" fontAlgn="base">
              <a:buNone/>
            </a:pPr>
            <a:r>
              <a:rPr lang="en-US" dirty="0"/>
              <a:t>To the real work, to</a:t>
            </a:r>
            <a:br>
              <a:rPr lang="en-US" dirty="0"/>
            </a:br>
            <a:endParaRPr lang="en-US" dirty="0"/>
          </a:p>
          <a:p>
            <a:pPr marL="0" indent="0" fontAlgn="base">
              <a:buNone/>
            </a:pPr>
            <a:r>
              <a:rPr lang="en-US" dirty="0"/>
              <a:t>                         “What is to be done.”</a:t>
            </a:r>
          </a:p>
          <a:p>
            <a:pPr marL="0" indent="0">
              <a:buNone/>
            </a:pPr>
            <a:endParaRPr lang="en-US" dirty="0"/>
          </a:p>
        </p:txBody>
      </p:sp>
    </p:spTree>
    <p:extLst>
      <p:ext uri="{BB962C8B-B14F-4D97-AF65-F5344CB8AC3E}">
        <p14:creationId xmlns:p14="http://schemas.microsoft.com/office/powerpoint/2010/main" val="1586802785"/>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125113" cy="924475"/>
          </a:xfrm>
        </p:spPr>
        <p:txBody>
          <a:bodyPr/>
          <a:lstStyle/>
          <a:p>
            <a:r>
              <a:rPr lang="en-US" dirty="0" smtClean="0"/>
              <a:t/>
            </a:r>
            <a:br>
              <a:rPr lang="en-US" dirty="0" smtClean="0"/>
            </a:br>
            <a:r>
              <a:rPr lang="en-US" dirty="0" smtClean="0"/>
              <a:t>“I Went into the Maverick Bar”</a:t>
            </a:r>
            <a:endParaRPr lang="en-US" dirty="0"/>
          </a:p>
        </p:txBody>
      </p:sp>
      <p:sp>
        <p:nvSpPr>
          <p:cNvPr id="3" name="Content Placeholder 2"/>
          <p:cNvSpPr>
            <a:spLocks noGrp="1"/>
          </p:cNvSpPr>
          <p:nvPr>
            <p:ph idx="1"/>
          </p:nvPr>
        </p:nvSpPr>
        <p:spPr>
          <a:xfrm>
            <a:off x="990600" y="1600200"/>
            <a:ext cx="7125112" cy="4898239"/>
          </a:xfrm>
        </p:spPr>
        <p:txBody>
          <a:bodyPr>
            <a:normAutofit fontScale="92500" lnSpcReduction="10000"/>
          </a:bodyPr>
          <a:lstStyle/>
          <a:p>
            <a:r>
              <a:rPr lang="en-US" sz="2400" dirty="0" smtClean="0"/>
              <a:t>What is a maverick</a:t>
            </a:r>
            <a:r>
              <a:rPr lang="en-US" sz="2400" dirty="0" smtClean="0"/>
              <a:t>? Is ther</a:t>
            </a:r>
            <a:r>
              <a:rPr lang="en-US" sz="2400" dirty="0" smtClean="0"/>
              <a:t>e any irony in this title? </a:t>
            </a:r>
            <a:endParaRPr lang="en-US" sz="2400" dirty="0" smtClean="0"/>
          </a:p>
          <a:p>
            <a:r>
              <a:rPr lang="en-US" sz="2400" dirty="0" smtClean="0"/>
              <a:t>Why does the speaker put his hair under his cap and take out his earring?</a:t>
            </a:r>
          </a:p>
          <a:p>
            <a:r>
              <a:rPr lang="en-US" sz="2400" dirty="0" smtClean="0"/>
              <a:t>What is the significance of the song the band plays?  How does it add meaning to the poem?</a:t>
            </a:r>
          </a:p>
          <a:p>
            <a:r>
              <a:rPr lang="en-US" sz="2400" dirty="0" smtClean="0"/>
              <a:t>Why does the speaker comment on how the couples are dancing?</a:t>
            </a:r>
          </a:p>
          <a:p>
            <a:r>
              <a:rPr lang="en-US" sz="2400" dirty="0" smtClean="0"/>
              <a:t>Based on the poem, what </a:t>
            </a:r>
            <a:r>
              <a:rPr lang="en-US" sz="2400" dirty="0" smtClean="0"/>
              <a:t>is stupid about America? </a:t>
            </a:r>
            <a:r>
              <a:rPr lang="en-US" sz="2400" dirty="0" smtClean="0"/>
              <a:t>Why is the speaker struggling to love America?</a:t>
            </a:r>
            <a:endParaRPr lang="en-US" sz="2400" dirty="0" smtClean="0"/>
          </a:p>
          <a:p>
            <a:r>
              <a:rPr lang="en-US" sz="2400" dirty="0" smtClean="0"/>
              <a:t>What do you think there “is to be done”?</a:t>
            </a:r>
          </a:p>
          <a:p>
            <a:endParaRPr lang="en-US" dirty="0"/>
          </a:p>
        </p:txBody>
      </p:sp>
    </p:spTree>
    <p:extLst>
      <p:ext uri="{BB962C8B-B14F-4D97-AF65-F5344CB8AC3E}">
        <p14:creationId xmlns:p14="http://schemas.microsoft.com/office/powerpoint/2010/main" val="3509688843"/>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152400"/>
            <a:ext cx="7125113" cy="744416"/>
          </a:xfrm>
        </p:spPr>
        <p:txBody>
          <a:bodyPr/>
          <a:lstStyle/>
          <a:p>
            <a:r>
              <a:rPr lang="en-US" sz="2000" dirty="0" smtClean="0"/>
              <a:t>“Axe Handles” - </a:t>
            </a:r>
            <a:r>
              <a:rPr lang="en-US" sz="2000" dirty="0" err="1" smtClean="0"/>
              <a:t>Synder</a:t>
            </a:r>
            <a:endParaRPr lang="en-US" sz="2000" dirty="0"/>
          </a:p>
        </p:txBody>
      </p:sp>
      <p:sp>
        <p:nvSpPr>
          <p:cNvPr id="3" name="Content Placeholder 2"/>
          <p:cNvSpPr>
            <a:spLocks noGrp="1"/>
          </p:cNvSpPr>
          <p:nvPr>
            <p:ph idx="1"/>
          </p:nvPr>
        </p:nvSpPr>
        <p:spPr>
          <a:xfrm>
            <a:off x="152400" y="381000"/>
            <a:ext cx="8991600" cy="6477000"/>
          </a:xfrm>
        </p:spPr>
        <p:txBody>
          <a:bodyPr numCol="2">
            <a:normAutofit fontScale="47500" lnSpcReduction="20000"/>
          </a:bodyPr>
          <a:lstStyle/>
          <a:p>
            <a:pPr marL="0" indent="0" fontAlgn="base">
              <a:buNone/>
            </a:pPr>
            <a:r>
              <a:rPr lang="en-US" dirty="0"/>
              <a:t>One afternoon the last week in April</a:t>
            </a:r>
            <a:br>
              <a:rPr lang="en-US" dirty="0"/>
            </a:br>
            <a:endParaRPr lang="en-US" dirty="0"/>
          </a:p>
          <a:p>
            <a:pPr marL="0" indent="0" fontAlgn="base">
              <a:buNone/>
            </a:pPr>
            <a:r>
              <a:rPr lang="en-US" dirty="0"/>
              <a:t>Showing Kai how to throw a hatchet</a:t>
            </a:r>
            <a:br>
              <a:rPr lang="en-US" dirty="0"/>
            </a:br>
            <a:endParaRPr lang="en-US" dirty="0"/>
          </a:p>
          <a:p>
            <a:pPr marL="0" indent="0" fontAlgn="base">
              <a:buNone/>
            </a:pPr>
            <a:r>
              <a:rPr lang="en-US" dirty="0"/>
              <a:t>One-half turn and it sticks in a stump.</a:t>
            </a:r>
            <a:br>
              <a:rPr lang="en-US" dirty="0"/>
            </a:br>
            <a:endParaRPr lang="en-US" dirty="0"/>
          </a:p>
          <a:p>
            <a:pPr marL="0" indent="0" fontAlgn="base">
              <a:buNone/>
            </a:pPr>
            <a:r>
              <a:rPr lang="en-US" dirty="0"/>
              <a:t>He recalls the hatchet-head</a:t>
            </a:r>
            <a:br>
              <a:rPr lang="en-US" dirty="0"/>
            </a:br>
            <a:endParaRPr lang="en-US" dirty="0"/>
          </a:p>
          <a:p>
            <a:pPr marL="0" indent="0" fontAlgn="base">
              <a:buNone/>
            </a:pPr>
            <a:r>
              <a:rPr lang="en-US" dirty="0"/>
              <a:t>Without a handle, in the shop</a:t>
            </a:r>
            <a:br>
              <a:rPr lang="en-US" dirty="0"/>
            </a:br>
            <a:endParaRPr lang="en-US" dirty="0"/>
          </a:p>
          <a:p>
            <a:pPr marL="0" indent="0" fontAlgn="base">
              <a:buNone/>
            </a:pPr>
            <a:r>
              <a:rPr lang="en-US" dirty="0"/>
              <a:t>And go gets it, and wants it for his own.</a:t>
            </a:r>
            <a:br>
              <a:rPr lang="en-US" dirty="0"/>
            </a:br>
            <a:endParaRPr lang="en-US" dirty="0"/>
          </a:p>
          <a:p>
            <a:pPr marL="0" indent="0" fontAlgn="base">
              <a:buNone/>
            </a:pPr>
            <a:r>
              <a:rPr lang="en-US" dirty="0"/>
              <a:t>A broken-off axe handle behind the door</a:t>
            </a:r>
            <a:br>
              <a:rPr lang="en-US" dirty="0"/>
            </a:br>
            <a:endParaRPr lang="en-US" dirty="0"/>
          </a:p>
          <a:p>
            <a:pPr marL="0" indent="0" fontAlgn="base">
              <a:buNone/>
            </a:pPr>
            <a:r>
              <a:rPr lang="en-US" dirty="0"/>
              <a:t>Is long enough for a hatchet,</a:t>
            </a:r>
            <a:br>
              <a:rPr lang="en-US" dirty="0"/>
            </a:br>
            <a:endParaRPr lang="en-US" dirty="0"/>
          </a:p>
          <a:p>
            <a:pPr marL="0" indent="0" fontAlgn="base">
              <a:buNone/>
            </a:pPr>
            <a:r>
              <a:rPr lang="en-US" dirty="0"/>
              <a:t>We cut it to length and take it</a:t>
            </a:r>
            <a:br>
              <a:rPr lang="en-US" dirty="0"/>
            </a:br>
            <a:endParaRPr lang="en-US" dirty="0"/>
          </a:p>
          <a:p>
            <a:pPr marL="0" indent="0" fontAlgn="base">
              <a:buNone/>
            </a:pPr>
            <a:r>
              <a:rPr lang="en-US" dirty="0"/>
              <a:t>With the hatchet head</a:t>
            </a:r>
            <a:br>
              <a:rPr lang="en-US" dirty="0"/>
            </a:br>
            <a:endParaRPr lang="en-US" dirty="0"/>
          </a:p>
          <a:p>
            <a:pPr marL="0" indent="0" fontAlgn="base">
              <a:buNone/>
            </a:pPr>
            <a:r>
              <a:rPr lang="en-US" dirty="0"/>
              <a:t>And working hatchet, to the wood block.</a:t>
            </a:r>
            <a:br>
              <a:rPr lang="en-US" dirty="0"/>
            </a:br>
            <a:endParaRPr lang="en-US" dirty="0"/>
          </a:p>
          <a:p>
            <a:pPr marL="0" indent="0" fontAlgn="base">
              <a:buNone/>
            </a:pPr>
            <a:r>
              <a:rPr lang="en-US" dirty="0"/>
              <a:t>There I begin to shape the old handle</a:t>
            </a:r>
            <a:br>
              <a:rPr lang="en-US" dirty="0"/>
            </a:br>
            <a:endParaRPr lang="en-US" dirty="0"/>
          </a:p>
          <a:p>
            <a:pPr marL="0" indent="0" fontAlgn="base">
              <a:buNone/>
            </a:pPr>
            <a:r>
              <a:rPr lang="en-US" dirty="0"/>
              <a:t>With the hatchet, and the phrase</a:t>
            </a:r>
            <a:br>
              <a:rPr lang="en-US" dirty="0"/>
            </a:br>
            <a:endParaRPr lang="en-US" dirty="0"/>
          </a:p>
          <a:p>
            <a:pPr marL="0" indent="0" fontAlgn="base">
              <a:buNone/>
            </a:pPr>
            <a:r>
              <a:rPr lang="en-US" dirty="0"/>
              <a:t>First learned from Ezra Pound</a:t>
            </a:r>
            <a:br>
              <a:rPr lang="en-US" dirty="0"/>
            </a:br>
            <a:endParaRPr lang="en-US" dirty="0"/>
          </a:p>
          <a:p>
            <a:pPr marL="0" indent="0" fontAlgn="base">
              <a:buNone/>
            </a:pPr>
            <a:r>
              <a:rPr lang="en-US" dirty="0"/>
              <a:t>Rings in my ears!</a:t>
            </a:r>
            <a:br>
              <a:rPr lang="en-US" dirty="0"/>
            </a:br>
            <a:endParaRPr lang="en-US" dirty="0"/>
          </a:p>
          <a:p>
            <a:pPr marL="0" indent="0" fontAlgn="base">
              <a:buNone/>
            </a:pPr>
            <a:r>
              <a:rPr lang="en-US" dirty="0"/>
              <a:t>"When making an axe handle</a:t>
            </a:r>
            <a:br>
              <a:rPr lang="en-US" dirty="0"/>
            </a:br>
            <a:endParaRPr lang="en-US" dirty="0"/>
          </a:p>
          <a:p>
            <a:pPr marL="0" indent="0" fontAlgn="base">
              <a:buNone/>
            </a:pPr>
            <a:r>
              <a:rPr lang="en-US" dirty="0"/>
              <a:t>                 the pattern is not far off."</a:t>
            </a:r>
            <a:br>
              <a:rPr lang="en-US" dirty="0"/>
            </a:br>
            <a:endParaRPr lang="en-US" dirty="0"/>
          </a:p>
          <a:p>
            <a:pPr marL="0" indent="0" fontAlgn="base">
              <a:buNone/>
            </a:pPr>
            <a:r>
              <a:rPr lang="en-US" dirty="0"/>
              <a:t>And I say this to Kai</a:t>
            </a:r>
            <a:br>
              <a:rPr lang="en-US" dirty="0"/>
            </a:br>
            <a:endParaRPr lang="en-US" dirty="0"/>
          </a:p>
          <a:p>
            <a:pPr marL="0" indent="0" fontAlgn="base">
              <a:buNone/>
            </a:pPr>
            <a:r>
              <a:rPr lang="en-US" dirty="0"/>
              <a:t>"Look: We'll shape the handle</a:t>
            </a:r>
            <a:br>
              <a:rPr lang="en-US" dirty="0"/>
            </a:br>
            <a:endParaRPr lang="en-US" dirty="0"/>
          </a:p>
          <a:p>
            <a:pPr marL="0" indent="0" fontAlgn="base">
              <a:buNone/>
            </a:pPr>
            <a:r>
              <a:rPr lang="en-US" dirty="0"/>
              <a:t>By checking the handle</a:t>
            </a:r>
            <a:br>
              <a:rPr lang="en-US" dirty="0"/>
            </a:br>
            <a:endParaRPr lang="en-US" dirty="0"/>
          </a:p>
          <a:p>
            <a:pPr marL="0" indent="0" fontAlgn="base">
              <a:buNone/>
            </a:pPr>
            <a:r>
              <a:rPr lang="en-US" dirty="0"/>
              <a:t>Of the axe we cut with—"</a:t>
            </a:r>
            <a:br>
              <a:rPr lang="en-US" dirty="0"/>
            </a:br>
            <a:endParaRPr lang="en-US" dirty="0"/>
          </a:p>
          <a:p>
            <a:pPr marL="0" indent="0" fontAlgn="base">
              <a:buNone/>
            </a:pPr>
            <a:r>
              <a:rPr lang="en-US" dirty="0"/>
              <a:t>And he sees. And I hear it again:</a:t>
            </a:r>
            <a:br>
              <a:rPr lang="en-US" dirty="0"/>
            </a:br>
            <a:endParaRPr lang="en-US" dirty="0"/>
          </a:p>
          <a:p>
            <a:pPr marL="0" indent="0" fontAlgn="base">
              <a:buNone/>
            </a:pPr>
            <a:r>
              <a:rPr lang="en-US" dirty="0"/>
              <a:t>It's in Lu Ji's </a:t>
            </a:r>
            <a:r>
              <a:rPr lang="en-US" i="1" dirty="0" err="1"/>
              <a:t>Wên</a:t>
            </a:r>
            <a:r>
              <a:rPr lang="en-US" i="1" dirty="0"/>
              <a:t> Fu</a:t>
            </a:r>
            <a:r>
              <a:rPr lang="en-US" dirty="0"/>
              <a:t>, fourth century</a:t>
            </a:r>
            <a:br>
              <a:rPr lang="en-US" dirty="0"/>
            </a:br>
            <a:endParaRPr lang="en-US" dirty="0"/>
          </a:p>
          <a:p>
            <a:pPr marL="0" indent="0" fontAlgn="base">
              <a:buNone/>
            </a:pPr>
            <a:r>
              <a:rPr lang="en-US" dirty="0"/>
              <a:t>A.D. "Essay on Literature"-—in the</a:t>
            </a:r>
            <a:br>
              <a:rPr lang="en-US" dirty="0"/>
            </a:br>
            <a:endParaRPr lang="en-US" dirty="0"/>
          </a:p>
          <a:p>
            <a:pPr marL="0" indent="0" fontAlgn="base">
              <a:buNone/>
            </a:pPr>
            <a:r>
              <a:rPr lang="en-US" dirty="0"/>
              <a:t>Preface: "In making the handle</a:t>
            </a:r>
            <a:br>
              <a:rPr lang="en-US" dirty="0"/>
            </a:br>
            <a:endParaRPr lang="en-US" dirty="0"/>
          </a:p>
          <a:p>
            <a:pPr marL="0" indent="0" fontAlgn="base">
              <a:buNone/>
            </a:pPr>
            <a:r>
              <a:rPr lang="en-US" dirty="0"/>
              <a:t>Of an axe</a:t>
            </a:r>
            <a:br>
              <a:rPr lang="en-US" dirty="0"/>
            </a:br>
            <a:endParaRPr lang="en-US" dirty="0"/>
          </a:p>
          <a:p>
            <a:pPr marL="0" indent="0" fontAlgn="base">
              <a:buNone/>
            </a:pPr>
            <a:r>
              <a:rPr lang="en-US" dirty="0"/>
              <a:t>By cutting wood with an axe</a:t>
            </a:r>
            <a:br>
              <a:rPr lang="en-US" dirty="0"/>
            </a:br>
            <a:endParaRPr lang="en-US" dirty="0"/>
          </a:p>
          <a:p>
            <a:pPr marL="0" indent="0" fontAlgn="base">
              <a:buNone/>
            </a:pPr>
            <a:r>
              <a:rPr lang="en-US" dirty="0"/>
              <a:t>The model is indeed near at hand."</a:t>
            </a:r>
            <a:br>
              <a:rPr lang="en-US" dirty="0"/>
            </a:br>
            <a:endParaRPr lang="en-US" dirty="0"/>
          </a:p>
          <a:p>
            <a:pPr marL="0" indent="0" fontAlgn="base">
              <a:buNone/>
            </a:pPr>
            <a:r>
              <a:rPr lang="en-US" dirty="0"/>
              <a:t>My teacher Shih-</a:t>
            </a:r>
            <a:r>
              <a:rPr lang="en-US" dirty="0" err="1"/>
              <a:t>hsiang</a:t>
            </a:r>
            <a:r>
              <a:rPr lang="en-US" dirty="0"/>
              <a:t> Chen</a:t>
            </a:r>
            <a:br>
              <a:rPr lang="en-US" dirty="0"/>
            </a:br>
            <a:endParaRPr lang="en-US" dirty="0"/>
          </a:p>
          <a:p>
            <a:pPr marL="0" indent="0" fontAlgn="base">
              <a:buNone/>
            </a:pPr>
            <a:r>
              <a:rPr lang="en-US" dirty="0"/>
              <a:t>Translated that and taught it years ago</a:t>
            </a:r>
            <a:br>
              <a:rPr lang="en-US" dirty="0"/>
            </a:br>
            <a:endParaRPr lang="en-US" dirty="0"/>
          </a:p>
          <a:p>
            <a:pPr marL="0" indent="0" fontAlgn="base">
              <a:buNone/>
            </a:pPr>
            <a:r>
              <a:rPr lang="en-US" dirty="0"/>
              <a:t>And I see: Pound was an axe,</a:t>
            </a:r>
            <a:br>
              <a:rPr lang="en-US" dirty="0"/>
            </a:br>
            <a:endParaRPr lang="en-US" dirty="0"/>
          </a:p>
          <a:p>
            <a:pPr marL="0" indent="0" fontAlgn="base">
              <a:buNone/>
            </a:pPr>
            <a:r>
              <a:rPr lang="en-US" dirty="0"/>
              <a:t>Chen was an axe, I am an axe</a:t>
            </a:r>
            <a:br>
              <a:rPr lang="en-US" dirty="0"/>
            </a:br>
            <a:endParaRPr lang="en-US" dirty="0"/>
          </a:p>
          <a:p>
            <a:pPr marL="0" indent="0" fontAlgn="base">
              <a:buNone/>
            </a:pPr>
            <a:r>
              <a:rPr lang="en-US" dirty="0"/>
              <a:t>And my son a handle, soon</a:t>
            </a:r>
            <a:br>
              <a:rPr lang="en-US" dirty="0"/>
            </a:br>
            <a:endParaRPr lang="en-US" dirty="0"/>
          </a:p>
          <a:p>
            <a:pPr marL="0" indent="0" fontAlgn="base">
              <a:buNone/>
            </a:pPr>
            <a:r>
              <a:rPr lang="en-US" dirty="0"/>
              <a:t>To be shaping again, model</a:t>
            </a:r>
            <a:br>
              <a:rPr lang="en-US" dirty="0"/>
            </a:br>
            <a:endParaRPr lang="en-US" dirty="0"/>
          </a:p>
          <a:p>
            <a:pPr marL="0" indent="0" fontAlgn="base">
              <a:buNone/>
            </a:pPr>
            <a:r>
              <a:rPr lang="en-US" dirty="0"/>
              <a:t>And tool, craft of culture,</a:t>
            </a:r>
            <a:br>
              <a:rPr lang="en-US" dirty="0"/>
            </a:br>
            <a:endParaRPr lang="en-US" dirty="0"/>
          </a:p>
          <a:p>
            <a:pPr marL="0" indent="0" fontAlgn="base">
              <a:buNone/>
            </a:pPr>
            <a:r>
              <a:rPr lang="en-US" dirty="0"/>
              <a:t>How we go on.</a:t>
            </a:r>
            <a:br>
              <a:rPr lang="en-US" dirty="0"/>
            </a:b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1197144105"/>
      </p:ext>
    </p:extLst>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25113" cy="924475"/>
          </a:xfrm>
        </p:spPr>
        <p:txBody>
          <a:bodyPr/>
          <a:lstStyle/>
          <a:p>
            <a:r>
              <a:rPr lang="en-US" dirty="0" smtClean="0"/>
              <a:t>“Axe Handles” - </a:t>
            </a:r>
            <a:r>
              <a:rPr lang="en-US" dirty="0" err="1" smtClean="0"/>
              <a:t>Synder</a:t>
            </a:r>
            <a:endParaRPr lang="en-US" dirty="0"/>
          </a:p>
        </p:txBody>
      </p:sp>
      <p:sp>
        <p:nvSpPr>
          <p:cNvPr id="3" name="Content Placeholder 2"/>
          <p:cNvSpPr>
            <a:spLocks noGrp="1"/>
          </p:cNvSpPr>
          <p:nvPr>
            <p:ph idx="1"/>
          </p:nvPr>
        </p:nvSpPr>
        <p:spPr>
          <a:xfrm>
            <a:off x="228600" y="924475"/>
            <a:ext cx="8610600" cy="4051437"/>
          </a:xfrm>
        </p:spPr>
        <p:txBody>
          <a:bodyPr>
            <a:normAutofit/>
          </a:bodyPr>
          <a:lstStyle/>
          <a:p>
            <a:r>
              <a:rPr lang="en-US" dirty="0"/>
              <a:t>Connections to poet’s life?</a:t>
            </a:r>
          </a:p>
          <a:p>
            <a:r>
              <a:rPr lang="en-US" dirty="0"/>
              <a:t>Who is the speaker and what is he expressing?</a:t>
            </a:r>
          </a:p>
          <a:p>
            <a:r>
              <a:rPr lang="en-US" dirty="0" smtClean="0"/>
              <a:t>What is an effective example of imagery?</a:t>
            </a:r>
            <a:endParaRPr lang="en-US" dirty="0"/>
          </a:p>
          <a:p>
            <a:r>
              <a:rPr lang="en-US" dirty="0"/>
              <a:t>Main symbols and/or metaphors?</a:t>
            </a:r>
          </a:p>
          <a:p>
            <a:r>
              <a:rPr lang="en-US" dirty="0"/>
              <a:t>Any allusions that add to the meaning of the poem?</a:t>
            </a:r>
          </a:p>
          <a:p>
            <a:r>
              <a:rPr lang="en-US" dirty="0"/>
              <a:t>Overall message/theme?</a:t>
            </a:r>
          </a:p>
          <a:p>
            <a:r>
              <a:rPr lang="en-US" dirty="0"/>
              <a:t>Any personal connections to your experiences?</a:t>
            </a:r>
          </a:p>
          <a:p>
            <a:r>
              <a:rPr lang="en-US" dirty="0" smtClean="0"/>
              <a:t>OVERALL </a:t>
            </a:r>
            <a:r>
              <a:rPr lang="en-US" dirty="0"/>
              <a:t>INTERPRETATION:  Any connections/similarities between Ginsberg and Snyder poems?  What is the common thread?</a:t>
            </a:r>
          </a:p>
          <a:p>
            <a:endParaRPr lang="en-US" dirty="0"/>
          </a:p>
        </p:txBody>
      </p:sp>
    </p:spTree>
    <p:extLst>
      <p:ext uri="{BB962C8B-B14F-4D97-AF65-F5344CB8AC3E}">
        <p14:creationId xmlns:p14="http://schemas.microsoft.com/office/powerpoint/2010/main" val="205364614"/>
      </p:ext>
    </p:extLst>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125113" cy="924475"/>
          </a:xfrm>
        </p:spPr>
        <p:txBody>
          <a:bodyPr/>
          <a:lstStyle/>
          <a:p>
            <a:r>
              <a:rPr lang="en-US" sz="4800" dirty="0" smtClean="0"/>
              <a:t>Beats today</a:t>
            </a:r>
            <a:endParaRPr lang="en-US" sz="4800" dirty="0"/>
          </a:p>
        </p:txBody>
      </p:sp>
      <p:sp>
        <p:nvSpPr>
          <p:cNvPr id="3" name="Content Placeholder 2"/>
          <p:cNvSpPr>
            <a:spLocks noGrp="1"/>
          </p:cNvSpPr>
          <p:nvPr>
            <p:ph idx="1"/>
          </p:nvPr>
        </p:nvSpPr>
        <p:spPr>
          <a:xfrm>
            <a:off x="304800" y="1524001"/>
            <a:ext cx="8610600" cy="4876800"/>
          </a:xfrm>
        </p:spPr>
        <p:txBody>
          <a:bodyPr>
            <a:normAutofit/>
          </a:bodyPr>
          <a:lstStyle/>
          <a:p>
            <a:r>
              <a:rPr lang="en-US" sz="4000" dirty="0" smtClean="0"/>
              <a:t>If the </a:t>
            </a:r>
            <a:r>
              <a:rPr lang="en-US" sz="4000" dirty="0" smtClean="0"/>
              <a:t>beatniks </a:t>
            </a:r>
            <a:r>
              <a:rPr lang="en-US" sz="4000" dirty="0" smtClean="0"/>
              <a:t>were popular today, what social issues do you think they would write about?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685800"/>
            <a:ext cx="3096549" cy="2052363"/>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a:xfrm>
            <a:off x="152400" y="1807361"/>
            <a:ext cx="8610600" cy="4593439"/>
          </a:xfrm>
        </p:spPr>
        <p:txBody>
          <a:bodyPr>
            <a:normAutofit/>
          </a:bodyPr>
          <a:lstStyle/>
          <a:p>
            <a:r>
              <a:rPr lang="en-US" sz="2800" dirty="0" smtClean="0"/>
              <a:t>Was conformity something people wanted, or did they feel obligated to conform? (choice vs. force)</a:t>
            </a:r>
          </a:p>
          <a:p>
            <a:r>
              <a:rPr lang="en-US" sz="2800" dirty="0" smtClean="0"/>
              <a:t>What role did gender, age and race play in the 1950s?</a:t>
            </a:r>
          </a:p>
          <a:p>
            <a:r>
              <a:rPr lang="en-US" sz="2800" dirty="0" smtClean="0"/>
              <a:t>How did people use fear to force conformity?</a:t>
            </a:r>
          </a:p>
          <a:p>
            <a:r>
              <a:rPr lang="en-US" sz="2800" dirty="0" smtClean="0"/>
              <a:t>What is the ideal 1950s family? What is the real 1950s family? </a:t>
            </a:r>
            <a:endParaRPr lang="en-US" sz="2800" dirty="0"/>
          </a:p>
        </p:txBody>
      </p:sp>
    </p:spTree>
    <p:extLst>
      <p:ext uri="{BB962C8B-B14F-4D97-AF65-F5344CB8AC3E}">
        <p14:creationId xmlns:p14="http://schemas.microsoft.com/office/powerpoint/2010/main" val="3190828653"/>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763000" cy="1066800"/>
          </a:xfrm>
        </p:spPr>
        <p:txBody>
          <a:bodyPr/>
          <a:lstStyle/>
          <a:p>
            <a:r>
              <a:rPr lang="en-US" sz="1800" i="1" dirty="0" smtClean="0"/>
              <a:t>Pleasantville – To get a better idea of the 1950s, I suggest watching this film.  The following are helpful questions to prepare you for the poetry to come that was written in reaction to the mainstream culture of the era.  </a:t>
            </a:r>
            <a:endParaRPr lang="en-US" sz="1800" i="1" dirty="0"/>
          </a:p>
        </p:txBody>
      </p:sp>
      <p:sp>
        <p:nvSpPr>
          <p:cNvPr id="3" name="Content Placeholder 2"/>
          <p:cNvSpPr>
            <a:spLocks noGrp="1"/>
          </p:cNvSpPr>
          <p:nvPr>
            <p:ph idx="1"/>
          </p:nvPr>
        </p:nvSpPr>
        <p:spPr>
          <a:xfrm>
            <a:off x="152400" y="1219200"/>
            <a:ext cx="8763000" cy="5410200"/>
          </a:xfrm>
        </p:spPr>
        <p:txBody>
          <a:bodyPr>
            <a:normAutofit/>
          </a:bodyPr>
          <a:lstStyle/>
          <a:p>
            <a:pPr>
              <a:buFont typeface="+mj-lt"/>
              <a:buAutoNum type="arabicPeriod"/>
            </a:pPr>
            <a:r>
              <a:rPr lang="en-US" sz="2000" dirty="0"/>
              <a:t>What were the family values of the 1950’s? What were the roles of each of the family members?</a:t>
            </a:r>
          </a:p>
          <a:p>
            <a:pPr>
              <a:buFont typeface="+mj-lt"/>
              <a:buAutoNum type="arabicPeriod"/>
            </a:pPr>
            <a:r>
              <a:rPr lang="en-US" sz="2000" dirty="0"/>
              <a:t>What was valued most in society during the 1950’s?</a:t>
            </a:r>
          </a:p>
          <a:p>
            <a:pPr>
              <a:buFont typeface="+mj-lt"/>
              <a:buAutoNum type="arabicPeriod"/>
            </a:pPr>
            <a:r>
              <a:rPr lang="en-US" sz="2000" dirty="0"/>
              <a:t>What did the ideal 1950’s man look like? What did the ideal 1950’s woman look like?</a:t>
            </a:r>
          </a:p>
          <a:p>
            <a:pPr>
              <a:buFont typeface="+mj-lt"/>
              <a:buAutoNum type="arabicPeriod"/>
            </a:pPr>
            <a:r>
              <a:rPr lang="en-US" sz="2000" dirty="0" smtClean="0"/>
              <a:t>What </a:t>
            </a:r>
            <a:r>
              <a:rPr lang="en-US" sz="2000" dirty="0"/>
              <a:t>commentary is the movie making about conformity?</a:t>
            </a:r>
          </a:p>
          <a:p>
            <a:pPr>
              <a:buFont typeface="+mj-lt"/>
              <a:buAutoNum type="arabicPeriod"/>
            </a:pPr>
            <a:r>
              <a:rPr lang="en-US" sz="2000" dirty="0"/>
              <a:t>Why does the movie change from black and white to color? </a:t>
            </a:r>
          </a:p>
          <a:p>
            <a:pPr>
              <a:buFont typeface="+mj-lt"/>
              <a:buAutoNum type="arabicPeriod"/>
            </a:pPr>
            <a:r>
              <a:rPr lang="en-US" sz="2000" dirty="0"/>
              <a:t>David claims the people “are happy like this”. Do you think the people of the 1950’s were really happy? Explain with evidence from the film. </a:t>
            </a:r>
            <a:endParaRPr lang="en-US" sz="2000" dirty="0" smtClean="0"/>
          </a:p>
          <a:p>
            <a:pPr>
              <a:buFont typeface="+mj-lt"/>
              <a:buAutoNum type="arabicPeriod"/>
            </a:pPr>
            <a:r>
              <a:rPr lang="en-US" sz="2000" dirty="0"/>
              <a:t>Why did people resist change in the 1950's?</a:t>
            </a:r>
          </a:p>
          <a:p>
            <a:pPr>
              <a:buFont typeface="+mj-lt"/>
              <a:buAutoNum type="arabicPeriod"/>
            </a:pPr>
            <a:r>
              <a:rPr lang="en-US" sz="2000" dirty="0"/>
              <a:t>What does the trial scene remind you of? Why?</a:t>
            </a:r>
          </a:p>
          <a:p>
            <a:pPr>
              <a:buFont typeface="+mj-lt"/>
              <a:buAutoNum type="arabicPeriod"/>
            </a:pPr>
            <a:r>
              <a:rPr lang="en-US" sz="2000" dirty="0"/>
              <a:t>What does the last scene mean</a:t>
            </a:r>
            <a:r>
              <a:rPr lang="en-US" sz="2000" dirty="0" smtClean="0"/>
              <a:t>?</a:t>
            </a:r>
            <a:endParaRPr lang="en-US" sz="2000" dirty="0"/>
          </a:p>
          <a:p>
            <a:endParaRPr lang="en-US" dirty="0"/>
          </a:p>
        </p:txBody>
      </p:sp>
    </p:spTree>
    <p:extLst>
      <p:ext uri="{BB962C8B-B14F-4D97-AF65-F5344CB8AC3E}">
        <p14:creationId xmlns:p14="http://schemas.microsoft.com/office/powerpoint/2010/main" val="2628280144"/>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Beat Movement</a:t>
            </a:r>
            <a:br>
              <a:rPr lang="en-US" dirty="0" smtClean="0"/>
            </a:br>
            <a:r>
              <a:rPr lang="en-US" sz="3200" dirty="0" smtClean="0"/>
              <a:t>Literature of the 1950s</a:t>
            </a:r>
            <a:endParaRPr lang="en-US" sz="3200" dirty="0"/>
          </a:p>
        </p:txBody>
      </p:sp>
      <p:sp>
        <p:nvSpPr>
          <p:cNvPr id="3" name="Subtitle 2"/>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2700" y="2667000"/>
            <a:ext cx="1828800" cy="34194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685800"/>
            <a:ext cx="3091631" cy="246915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1143000"/>
            <a:ext cx="3188872" cy="2114361"/>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When?/Where?</a:t>
            </a:r>
            <a:endParaRPr lang="en-US" dirty="0"/>
          </a:p>
        </p:txBody>
      </p:sp>
      <p:sp>
        <p:nvSpPr>
          <p:cNvPr id="3" name="Content Placeholder 2"/>
          <p:cNvSpPr>
            <a:spLocks noGrp="1"/>
          </p:cNvSpPr>
          <p:nvPr>
            <p:ph idx="1"/>
          </p:nvPr>
        </p:nvSpPr>
        <p:spPr>
          <a:xfrm>
            <a:off x="381000" y="1807361"/>
            <a:ext cx="7753555" cy="4517239"/>
          </a:xfrm>
        </p:spPr>
        <p:txBody>
          <a:bodyPr/>
          <a:lstStyle/>
          <a:p>
            <a:r>
              <a:rPr lang="en-US" sz="4000" dirty="0" smtClean="0"/>
              <a:t>America post-World War II </a:t>
            </a:r>
          </a:p>
          <a:p>
            <a:r>
              <a:rPr lang="en-US" sz="4000" dirty="0" smtClean="0"/>
              <a:t>Primarily during the 1950s</a:t>
            </a:r>
          </a:p>
          <a:p>
            <a:r>
              <a:rPr lang="en-US" sz="4000" dirty="0" smtClean="0"/>
              <a:t>San </a:t>
            </a:r>
            <a:r>
              <a:rPr lang="en-US" sz="4000" dirty="0" smtClean="0"/>
              <a:t>Francisco and New York were the hubs of the movement</a:t>
            </a:r>
            <a:endParaRPr lang="en-US" sz="4000" dirty="0" smtClean="0"/>
          </a:p>
          <a:p>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619676"/>
          </a:xfrm>
        </p:spPr>
        <p:txBody>
          <a:bodyPr/>
          <a:lstStyle/>
          <a:p>
            <a:r>
              <a:rPr lang="en-US" dirty="0" smtClean="0"/>
              <a:t>What?</a:t>
            </a:r>
            <a:endParaRPr lang="en-US" dirty="0"/>
          </a:p>
        </p:txBody>
      </p:sp>
      <p:sp>
        <p:nvSpPr>
          <p:cNvPr id="3" name="Content Placeholder 2"/>
          <p:cNvSpPr>
            <a:spLocks noGrp="1"/>
          </p:cNvSpPr>
          <p:nvPr>
            <p:ph idx="1"/>
          </p:nvPr>
        </p:nvSpPr>
        <p:spPr>
          <a:xfrm>
            <a:off x="228600" y="1143000"/>
            <a:ext cx="8610600" cy="5410200"/>
          </a:xfrm>
        </p:spPr>
        <p:txBody>
          <a:bodyPr>
            <a:normAutofit/>
          </a:bodyPr>
          <a:lstStyle/>
          <a:p>
            <a:pPr marL="0" indent="0">
              <a:buNone/>
            </a:pPr>
            <a:r>
              <a:rPr lang="en-US" sz="3200" b="1" dirty="0" smtClean="0"/>
              <a:t>Counterculture movement</a:t>
            </a:r>
            <a:endParaRPr lang="en-US" sz="2000" b="1" dirty="0" smtClean="0"/>
          </a:p>
          <a:p>
            <a:r>
              <a:rPr lang="en-US" sz="2400" dirty="0" smtClean="0"/>
              <a:t>Non-conformity and spontaneous creativity</a:t>
            </a:r>
          </a:p>
          <a:p>
            <a:r>
              <a:rPr lang="en-US" sz="2400" dirty="0" smtClean="0"/>
              <a:t>Term ‘beat’ </a:t>
            </a:r>
            <a:r>
              <a:rPr lang="en-US" sz="2400" dirty="0" smtClean="0"/>
              <a:t>from writer </a:t>
            </a:r>
            <a:r>
              <a:rPr lang="en-US" sz="2400" dirty="0" smtClean="0"/>
              <a:t>Jack Kerouac</a:t>
            </a:r>
          </a:p>
          <a:p>
            <a:pPr lvl="1"/>
            <a:r>
              <a:rPr lang="en-US" sz="2400" dirty="0" smtClean="0"/>
              <a:t>Meaning tired or beaten down</a:t>
            </a:r>
          </a:p>
          <a:p>
            <a:pPr lvl="1"/>
            <a:r>
              <a:rPr lang="en-US" sz="2400" dirty="0" smtClean="0"/>
              <a:t>Also: upbeat, rhythm of poetry, jazz</a:t>
            </a:r>
          </a:p>
          <a:p>
            <a:r>
              <a:rPr lang="en-US" sz="2400" dirty="0" smtClean="0"/>
              <a:t>Characterized by drug use, sexuality, liberal perspectives, bohemian lifestyle</a:t>
            </a:r>
          </a:p>
          <a:p>
            <a:r>
              <a:rPr lang="en-US" sz="2400" dirty="0" smtClean="0"/>
              <a:t>Interested in changing consciousness and defying conventional writing </a:t>
            </a:r>
            <a:endParaRPr lang="en-US" sz="2400" dirty="0" smtClean="0"/>
          </a:p>
          <a:p>
            <a:r>
              <a:rPr lang="en-US" sz="2400" dirty="0" smtClean="0"/>
              <a:t>The beatniks were the pre-hippies</a:t>
            </a:r>
            <a:endParaRPr lang="en-US" sz="2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circle(in)">
                                      <p:cBhvr>
                                        <p:cTn id="34" dur="2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circle(in)">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125113" cy="924475"/>
          </a:xfrm>
        </p:spPr>
        <p:txBody>
          <a:bodyPr/>
          <a:lstStyle/>
          <a:p>
            <a:r>
              <a:rPr lang="en-US" dirty="0" smtClean="0"/>
              <a:t>Allen Ginsberg (1926-1997)</a:t>
            </a:r>
            <a:endParaRPr lang="en-US" dirty="0"/>
          </a:p>
        </p:txBody>
      </p:sp>
      <p:sp>
        <p:nvSpPr>
          <p:cNvPr id="3" name="Content Placeholder 2"/>
          <p:cNvSpPr>
            <a:spLocks noGrp="1"/>
          </p:cNvSpPr>
          <p:nvPr>
            <p:ph idx="1"/>
          </p:nvPr>
        </p:nvSpPr>
        <p:spPr>
          <a:xfrm>
            <a:off x="381000" y="1524000"/>
            <a:ext cx="7753555" cy="4517239"/>
          </a:xfrm>
        </p:spPr>
        <p:txBody>
          <a:bodyPr>
            <a:noAutofit/>
          </a:bodyPr>
          <a:lstStyle/>
          <a:p>
            <a:r>
              <a:rPr lang="en-US" sz="2400" dirty="0" smtClean="0"/>
              <a:t>Leading figure of beatniks</a:t>
            </a:r>
          </a:p>
          <a:p>
            <a:pPr>
              <a:lnSpc>
                <a:spcPct val="90000"/>
              </a:lnSpc>
            </a:pPr>
            <a:r>
              <a:rPr lang="en-US" sz="2400" dirty="0" smtClean="0"/>
              <a:t>The Beat Generation emerged around the idea of NONCONFORMITY.</a:t>
            </a:r>
          </a:p>
          <a:p>
            <a:pPr>
              <a:lnSpc>
                <a:spcPct val="90000"/>
              </a:lnSpc>
            </a:pPr>
            <a:r>
              <a:rPr lang="en-US" sz="2400" dirty="0" smtClean="0"/>
              <a:t>Beat authors were not a part of suburban America and didn’t want to be.</a:t>
            </a:r>
          </a:p>
          <a:p>
            <a:pPr>
              <a:lnSpc>
                <a:spcPct val="90000"/>
              </a:lnSpc>
            </a:pPr>
            <a:r>
              <a:rPr lang="en-US" sz="2400" dirty="0" smtClean="0"/>
              <a:t>They were defined by </a:t>
            </a:r>
            <a:r>
              <a:rPr lang="en-US" sz="2400" b="1" dirty="0" smtClean="0"/>
              <a:t>rebellion</a:t>
            </a:r>
            <a:r>
              <a:rPr lang="en-US" sz="2400" dirty="0" smtClean="0"/>
              <a:t> and </a:t>
            </a:r>
            <a:r>
              <a:rPr lang="en-US" sz="2400" b="1" dirty="0" smtClean="0"/>
              <a:t>disillusionment</a:t>
            </a:r>
          </a:p>
          <a:p>
            <a:r>
              <a:rPr lang="en-US" sz="2400" dirty="0" smtClean="0"/>
              <a:t>Opposed </a:t>
            </a:r>
            <a:r>
              <a:rPr lang="en-US" sz="2400" b="1" dirty="0" smtClean="0"/>
              <a:t>militarism, materialism and </a:t>
            </a:r>
          </a:p>
          <a:p>
            <a:pPr lvl="1">
              <a:buNone/>
            </a:pPr>
            <a:r>
              <a:rPr lang="en-US" sz="2400" b="1" dirty="0" smtClean="0"/>
              <a:t>sexual repression</a:t>
            </a:r>
          </a:p>
          <a:p>
            <a:r>
              <a:rPr lang="en-US" sz="2400" i="1" dirty="0" smtClean="0"/>
              <a:t>Howl,</a:t>
            </a:r>
            <a:r>
              <a:rPr lang="en-US" sz="2400" dirty="0" smtClean="0"/>
              <a:t> </a:t>
            </a:r>
            <a:r>
              <a:rPr lang="en-US" sz="2400" i="1" dirty="0" smtClean="0"/>
              <a:t>America </a:t>
            </a:r>
            <a:r>
              <a:rPr lang="en-US" sz="2400" i="1" dirty="0" smtClean="0"/>
              <a:t>(two of his popular </a:t>
            </a:r>
            <a:r>
              <a:rPr lang="en-US" sz="2400" i="1" dirty="0" smtClean="0"/>
              <a:t>works)</a:t>
            </a:r>
          </a:p>
          <a:p>
            <a:pPr lvl="1"/>
            <a:r>
              <a:rPr lang="en-US" sz="2400" dirty="0" smtClean="0"/>
              <a:t>Styled after epic, free verse of </a:t>
            </a:r>
          </a:p>
          <a:p>
            <a:pPr marL="457200" lvl="1" indent="0">
              <a:buNone/>
            </a:pPr>
            <a:r>
              <a:rPr lang="en-US" sz="2400" dirty="0" smtClean="0"/>
              <a:t>Walt Whitman</a:t>
            </a:r>
          </a:p>
          <a:p>
            <a:pPr lvl="1"/>
            <a:r>
              <a:rPr lang="en-US" sz="2400" dirty="0" smtClean="0"/>
              <a:t>Mostly poetry</a:t>
            </a:r>
            <a:endParaRPr lang="en-US" sz="2400" dirty="0"/>
          </a:p>
        </p:txBody>
      </p:sp>
      <p:pic>
        <p:nvPicPr>
          <p:cNvPr id="4" name="Picture 3" descr="AG.jpg"/>
          <p:cNvPicPr>
            <a:picLocks noChangeAspect="1"/>
          </p:cNvPicPr>
          <p:nvPr/>
        </p:nvPicPr>
        <p:blipFill>
          <a:blip r:embed="rId2" cstate="print"/>
          <a:stretch>
            <a:fillRect/>
          </a:stretch>
        </p:blipFill>
        <p:spPr>
          <a:xfrm>
            <a:off x="6639428" y="3352800"/>
            <a:ext cx="2580771" cy="3495772"/>
          </a:xfrm>
          <a:prstGeom prst="rect">
            <a:avLst/>
          </a:prstGeom>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125113" cy="924475"/>
          </a:xfrm>
        </p:spPr>
        <p:txBody>
          <a:bodyPr/>
          <a:lstStyle/>
          <a:p>
            <a:r>
              <a:rPr lang="en-US" dirty="0" smtClean="0">
                <a:latin typeface="American Typewriter"/>
              </a:rPr>
              <a:t>Allen </a:t>
            </a:r>
            <a:r>
              <a:rPr lang="en-US" dirty="0" smtClean="0">
                <a:latin typeface="American Typewriter"/>
              </a:rPr>
              <a:t>Ginsberg (cont.)</a:t>
            </a:r>
            <a:endParaRPr lang="en-US" dirty="0"/>
          </a:p>
        </p:txBody>
      </p:sp>
      <p:sp>
        <p:nvSpPr>
          <p:cNvPr id="3" name="Content Placeholder 2"/>
          <p:cNvSpPr>
            <a:spLocks noGrp="1"/>
          </p:cNvSpPr>
          <p:nvPr>
            <p:ph idx="1"/>
          </p:nvPr>
        </p:nvSpPr>
        <p:spPr>
          <a:xfrm>
            <a:off x="1066800" y="1066801"/>
            <a:ext cx="7125112" cy="5791199"/>
          </a:xfrm>
        </p:spPr>
        <p:txBody>
          <a:bodyPr>
            <a:normAutofit fontScale="92500" lnSpcReduction="10000"/>
          </a:bodyPr>
          <a:lstStyle/>
          <a:p>
            <a:pPr>
              <a:buNone/>
            </a:pPr>
            <a:r>
              <a:rPr lang="en-US" dirty="0" smtClean="0"/>
              <a:t>• Born in New Jersey</a:t>
            </a:r>
          </a:p>
          <a:p>
            <a:pPr>
              <a:buNone/>
            </a:pPr>
            <a:r>
              <a:rPr lang="en-US" dirty="0" smtClean="0"/>
              <a:t>• Attended Columbia University – met</a:t>
            </a:r>
          </a:p>
          <a:p>
            <a:pPr>
              <a:buNone/>
            </a:pPr>
            <a:r>
              <a:rPr lang="en-US" dirty="0" smtClean="0"/>
              <a:t>   other writers in NYC – formed </a:t>
            </a:r>
            <a:r>
              <a:rPr lang="en-US" dirty="0" smtClean="0">
                <a:solidFill>
                  <a:schemeClr val="accent2">
                    <a:lumMod val="50000"/>
                  </a:schemeClr>
                </a:solidFill>
              </a:rPr>
              <a:t>“Beat Generation” </a:t>
            </a:r>
            <a:r>
              <a:rPr lang="en-US" dirty="0" smtClean="0"/>
              <a:t>(1950s)</a:t>
            </a:r>
          </a:p>
          <a:p>
            <a:pPr>
              <a:buNone/>
            </a:pPr>
            <a:r>
              <a:rPr lang="en-US" dirty="0" smtClean="0"/>
              <a:t>• A group of young artists, writers and intellectuals who rejected mainstream society and favored Zen Buddhism, modern jazz, free sexuality, and recreational drugs. </a:t>
            </a:r>
          </a:p>
          <a:p>
            <a:pPr>
              <a:buNone/>
            </a:pPr>
            <a:r>
              <a:rPr lang="en-US" dirty="0" smtClean="0"/>
              <a:t>• Wrote about </a:t>
            </a:r>
            <a:r>
              <a:rPr lang="en-US" dirty="0" smtClean="0">
                <a:solidFill>
                  <a:schemeClr val="accent2">
                    <a:lumMod val="50000"/>
                  </a:schemeClr>
                </a:solidFill>
              </a:rPr>
              <a:t>conformity, materialism and hypocrisy </a:t>
            </a:r>
            <a:r>
              <a:rPr lang="en-US" dirty="0" smtClean="0"/>
              <a:t>they witnessed in society</a:t>
            </a:r>
          </a:p>
          <a:p>
            <a:pPr>
              <a:buNone/>
            </a:pPr>
            <a:r>
              <a:rPr lang="en-US" dirty="0" smtClean="0"/>
              <a:t>• His works were so </a:t>
            </a:r>
            <a:r>
              <a:rPr lang="en-US" dirty="0" smtClean="0">
                <a:solidFill>
                  <a:schemeClr val="accent2">
                    <a:lumMod val="50000"/>
                  </a:schemeClr>
                </a:solidFill>
              </a:rPr>
              <a:t>controversial and scandalous </a:t>
            </a:r>
            <a:r>
              <a:rPr lang="en-US" dirty="0" smtClean="0"/>
              <a:t>the police seized his publication, banned it as too obscene and arrested the publisher and bookstore manager for selling his poetry!</a:t>
            </a:r>
          </a:p>
          <a:p>
            <a:pPr>
              <a:buNone/>
            </a:pPr>
            <a:r>
              <a:rPr lang="en-US" dirty="0" smtClean="0"/>
              <a:t>• An obscenity trial soon followed – judge ruled in favor of Ginsberg saying his book did have redeeming social value</a:t>
            </a:r>
          </a:p>
          <a:p>
            <a:pPr>
              <a:buNone/>
            </a:pPr>
            <a:r>
              <a:rPr lang="en-US" dirty="0" smtClean="0"/>
              <a:t>• His mother’s mental illness and death in a psychiatric ward haunted him and influenced some of his best poetry</a:t>
            </a:r>
          </a:p>
          <a:p>
            <a:pPr>
              <a:buNone/>
            </a:pPr>
            <a:r>
              <a:rPr lang="en-US" dirty="0" smtClean="0"/>
              <a:t>• An outspoken </a:t>
            </a:r>
            <a:r>
              <a:rPr lang="en-US" dirty="0" smtClean="0">
                <a:solidFill>
                  <a:schemeClr val="accent2">
                    <a:lumMod val="50000"/>
                  </a:schemeClr>
                </a:solidFill>
              </a:rPr>
              <a:t>activist</a:t>
            </a:r>
            <a:r>
              <a:rPr lang="en-US" dirty="0" smtClean="0"/>
              <a:t> idolized by the “hippie” generation </a:t>
            </a:r>
            <a:r>
              <a:rPr lang="en-US" dirty="0" smtClean="0"/>
              <a:t>to come (1960s,70s</a:t>
            </a:r>
            <a:r>
              <a:rPr lang="en-US" dirty="0" smtClean="0"/>
              <a:t>)</a:t>
            </a:r>
          </a:p>
          <a:p>
            <a:pPr>
              <a:buNone/>
            </a:pPr>
            <a:r>
              <a:rPr lang="en-US" dirty="0" smtClean="0"/>
              <a:t>• Embodied ideals of </a:t>
            </a:r>
            <a:r>
              <a:rPr lang="en-US" dirty="0" smtClean="0">
                <a:solidFill>
                  <a:schemeClr val="accent2">
                    <a:lumMod val="50000"/>
                  </a:schemeClr>
                </a:solidFill>
              </a:rPr>
              <a:t>freedom, non-conformity </a:t>
            </a:r>
            <a:r>
              <a:rPr lang="en-US" dirty="0" smtClean="0"/>
              <a:t>and personal </a:t>
            </a:r>
            <a:r>
              <a:rPr lang="en-US" dirty="0" smtClean="0">
                <a:solidFill>
                  <a:schemeClr val="accent2">
                    <a:lumMod val="50000"/>
                  </a:schemeClr>
                </a:solidFill>
              </a:rPr>
              <a:t>enlightenment</a:t>
            </a:r>
          </a:p>
          <a:p>
            <a:endParaRPr lang="en-US" dirty="0"/>
          </a:p>
        </p:txBody>
      </p:sp>
      <p:pic>
        <p:nvPicPr>
          <p:cNvPr id="4" name="Picture 3" descr="youngginsberg.jpg"/>
          <p:cNvPicPr>
            <a:picLocks noChangeAspect="1"/>
          </p:cNvPicPr>
          <p:nvPr/>
        </p:nvPicPr>
        <p:blipFill>
          <a:blip r:embed="rId2" cstate="print"/>
          <a:stretch>
            <a:fillRect/>
          </a:stretch>
        </p:blipFill>
        <p:spPr>
          <a:xfrm>
            <a:off x="7238999" y="2"/>
            <a:ext cx="1904999" cy="2067964"/>
          </a:xfrm>
          <a:prstGeom prst="rect">
            <a:avLst/>
          </a:prstGeom>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457201"/>
            <a:ext cx="7125113" cy="914400"/>
          </a:xfrm>
        </p:spPr>
        <p:txBody>
          <a:bodyPr/>
          <a:lstStyle/>
          <a:p>
            <a:r>
              <a:rPr lang="en-US" sz="3600" dirty="0" smtClean="0"/>
              <a:t>Ginsberg’s Characteristics</a:t>
            </a:r>
            <a:endParaRPr lang="en-US" sz="3600" dirty="0"/>
          </a:p>
        </p:txBody>
      </p:sp>
      <p:sp>
        <p:nvSpPr>
          <p:cNvPr id="3" name="Content Placeholder 2"/>
          <p:cNvSpPr>
            <a:spLocks noGrp="1"/>
          </p:cNvSpPr>
          <p:nvPr>
            <p:ph idx="1"/>
          </p:nvPr>
        </p:nvSpPr>
        <p:spPr>
          <a:xfrm>
            <a:off x="381000" y="1371600"/>
            <a:ext cx="7753555" cy="5333999"/>
          </a:xfrm>
        </p:spPr>
        <p:txBody>
          <a:bodyPr>
            <a:noAutofit/>
          </a:bodyPr>
          <a:lstStyle/>
          <a:p>
            <a:r>
              <a:rPr lang="en-US" sz="2200" dirty="0" smtClean="0"/>
              <a:t>Liberation: sexual, religious, racial</a:t>
            </a:r>
          </a:p>
          <a:p>
            <a:r>
              <a:rPr lang="en-US" sz="2200" dirty="0" smtClean="0"/>
              <a:t>Liberation of the world from censorship</a:t>
            </a:r>
          </a:p>
          <a:p>
            <a:r>
              <a:rPr lang="en-US" sz="2200" dirty="0" smtClean="0"/>
              <a:t>Make drugs normal and legal</a:t>
            </a:r>
          </a:p>
          <a:p>
            <a:r>
              <a:rPr lang="en-US" sz="2200" dirty="0" smtClean="0"/>
              <a:t>Rhythm and blues/rock and roll/jazz as a high art form</a:t>
            </a:r>
          </a:p>
          <a:p>
            <a:r>
              <a:rPr lang="en-US" sz="2200" dirty="0" smtClean="0"/>
              <a:t>The spread of ecological consciousness, "Fresh Planet"</a:t>
            </a:r>
          </a:p>
          <a:p>
            <a:r>
              <a:rPr lang="en-US" sz="2200" dirty="0" smtClean="0"/>
              <a:t>Opposition to the military-industrial machine</a:t>
            </a:r>
          </a:p>
          <a:p>
            <a:r>
              <a:rPr lang="en-US" sz="2200" dirty="0" smtClean="0"/>
              <a:t>Respect for land and indigenous </a:t>
            </a:r>
            <a:r>
              <a:rPr lang="en-US" sz="2200" dirty="0" smtClean="0"/>
              <a:t>people/creatures</a:t>
            </a:r>
          </a:p>
          <a:p>
            <a:r>
              <a:rPr lang="en-US" sz="2200" dirty="0" smtClean="0"/>
              <a:t>Does any of this remind you of TRANSCENDENTALISM?</a:t>
            </a:r>
            <a:endParaRPr lang="en-US" sz="2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amond(in)">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heel(4)">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ummer">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1705</TotalTime>
  <Words>1104</Words>
  <Application>Microsoft Office PowerPoint</Application>
  <PresentationFormat>On-screen Show (4:3)</PresentationFormat>
  <Paragraphs>265</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American Typewriter</vt:lpstr>
      <vt:lpstr>Arial</vt:lpstr>
      <vt:lpstr>Bauhaus 93</vt:lpstr>
      <vt:lpstr>Book Antiqua</vt:lpstr>
      <vt:lpstr>Century Gothic</vt:lpstr>
      <vt:lpstr>Courier New</vt:lpstr>
      <vt:lpstr>Trebuchet MS</vt:lpstr>
      <vt:lpstr>Wingdings 2</vt:lpstr>
      <vt:lpstr>Summer</vt:lpstr>
      <vt:lpstr>1950s</vt:lpstr>
      <vt:lpstr>Essential Questions</vt:lpstr>
      <vt:lpstr>Pleasantville – To get a better idea of the 1950s, I suggest watching this film.  The following are helpful questions to prepare you for the poetry to come that was written in reaction to the mainstream culture of the era.  </vt:lpstr>
      <vt:lpstr>Beat Movement Literature of the 1950s</vt:lpstr>
      <vt:lpstr>When?/Where?</vt:lpstr>
      <vt:lpstr>What?</vt:lpstr>
      <vt:lpstr>Allen Ginsberg (1926-1997)</vt:lpstr>
      <vt:lpstr>Allen Ginsberg (cont.)</vt:lpstr>
      <vt:lpstr>Ginsberg’s Characteristics</vt:lpstr>
      <vt:lpstr>“A  Supermarket in California” Ginsberg - 1955</vt:lpstr>
      <vt:lpstr>“A Supermarket in California” Ginsberg</vt:lpstr>
      <vt:lpstr>“My Sad Self” - Ginsberg</vt:lpstr>
      <vt:lpstr>“My Sad Self”</vt:lpstr>
      <vt:lpstr>Gary  Snyder</vt:lpstr>
      <vt:lpstr>“I Went into the Maverick  Bar” - Snyder</vt:lpstr>
      <vt:lpstr> “I Went into the Maverick Bar”</vt:lpstr>
      <vt:lpstr>“Axe Handles” - Synder</vt:lpstr>
      <vt:lpstr>“Axe Handles” - Synder</vt:lpstr>
      <vt:lpstr>Beats today</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Beat Movement</dc:title>
  <dc:creator>Windows User</dc:creator>
  <cp:lastModifiedBy>Cavotta, Kylie    IHS - Staff</cp:lastModifiedBy>
  <cp:revision>168</cp:revision>
  <dcterms:created xsi:type="dcterms:W3CDTF">2012-03-08T15:54:35Z</dcterms:created>
  <dcterms:modified xsi:type="dcterms:W3CDTF">2020-03-30T04:15:34Z</dcterms:modified>
</cp:coreProperties>
</file>